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 type="screen4x3"/>
  <p:notesSz cx="6858000" cy="9144000"/>
  <p:defaultTextStyle>
    <a:defPPr>
      <a:defRPr lang="bg-BG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Tahoma"/>
        <a:ea typeface="+mn-ea"/>
        <a:cs typeface="Arial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Tahoma"/>
        <a:ea typeface="+mn-ea"/>
        <a:cs typeface="Arial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Tahoma"/>
        <a:ea typeface="+mn-ea"/>
        <a:cs typeface="Arial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Tahoma"/>
        <a:ea typeface="+mn-ea"/>
        <a:cs typeface="Arial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Tahoma"/>
        <a:ea typeface="+mn-ea"/>
        <a:cs typeface="Arial"/>
      </a:defRPr>
    </a:lvl5pPr>
    <a:lvl6pPr marL="2286000" algn="l" defTabSz="914400">
      <a:defRPr>
        <a:solidFill>
          <a:schemeClr val="tx1"/>
        </a:solidFill>
        <a:latin typeface="Tahoma"/>
        <a:ea typeface="+mn-ea"/>
        <a:cs typeface="Arial"/>
      </a:defRPr>
    </a:lvl6pPr>
    <a:lvl7pPr marL="2743200" algn="l" defTabSz="914400">
      <a:defRPr>
        <a:solidFill>
          <a:schemeClr val="tx1"/>
        </a:solidFill>
        <a:latin typeface="Tahoma"/>
        <a:ea typeface="+mn-ea"/>
        <a:cs typeface="Arial"/>
      </a:defRPr>
    </a:lvl7pPr>
    <a:lvl8pPr marL="3200400" algn="l" defTabSz="914400">
      <a:defRPr>
        <a:solidFill>
          <a:schemeClr val="tx1"/>
        </a:solidFill>
        <a:latin typeface="Tahoma"/>
        <a:ea typeface="+mn-ea"/>
        <a:cs typeface="Arial"/>
      </a:defRPr>
    </a:lvl8pPr>
    <a:lvl9pPr marL="3657600" algn="l" defTabSz="914400">
      <a:defRPr>
        <a:solidFill>
          <a:schemeClr val="tx1"/>
        </a:solidFill>
        <a:latin typeface="Tahoma"/>
        <a:ea typeface="+mn-ea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1" d="100"/>
          <a:sy n="101" d="100"/>
        </p:scale>
        <p:origin x="432" y="96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 /><Relationship Id="rId30" Type="http://schemas.openxmlformats.org/officeDocument/2006/relationships/tableStyles" Target="tableStyles.xml" /><Relationship Id="rId3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>
              <a:defRPr sz="1200">
                <a:latin typeface="Arial"/>
              </a:defRPr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9875" name="Rectangle 3"/>
          <p:cNvSpPr>
            <a:spLocks noChangeArrowheads="1"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 algn="r">
              <a:defRPr sz="1200">
                <a:latin typeface="Arial"/>
              </a:defRPr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9876" name="Rectangle 4"/>
          <p:cNvSpPr>
            <a:spLocks noChangeArrowheads="1" noChangeAspect="1" noGrp="1" noRo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9877" name="Rectangle 5"/>
          <p:cNvSpPr>
            <a:spLocks noChangeArrowheads="1" noGrp="1"/>
          </p:cNvSpPr>
          <p:nvPr>
            <p:ph type="body" sz="quarter" idx="3"/>
          </p:nvPr>
        </p:nvSpPr>
        <p:spPr bwMode="auto">
          <a:xfrm>
            <a:off x="692150" y="43561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bg-BG"/>
              <a:t>Click to edit Master text styles</a:t>
            </a:r>
            <a:endParaRPr/>
          </a:p>
          <a:p>
            <a:pPr lvl="1">
              <a:defRPr/>
            </a:pPr>
            <a:r>
              <a:rPr lang="bg-BG"/>
              <a:t>Second level</a:t>
            </a:r>
            <a:endParaRPr/>
          </a:p>
          <a:p>
            <a:pPr lvl="2">
              <a:defRPr/>
            </a:pPr>
            <a:r>
              <a:rPr lang="bg-BG"/>
              <a:t>Third level</a:t>
            </a:r>
            <a:endParaRPr/>
          </a:p>
          <a:p>
            <a:pPr lvl="3">
              <a:defRPr/>
            </a:pPr>
            <a:r>
              <a:rPr lang="bg-BG"/>
              <a:t>Fourth level</a:t>
            </a:r>
            <a:endParaRPr/>
          </a:p>
          <a:p>
            <a:pPr lvl="4">
              <a:defRPr/>
            </a:pPr>
            <a:r>
              <a:rPr lang="bg-BG"/>
              <a:t>Fifth level</a:t>
            </a:r>
            <a:endParaRPr/>
          </a:p>
        </p:txBody>
      </p:sp>
      <p:sp>
        <p:nvSpPr>
          <p:cNvPr id="79878" name="Rectangle 6"/>
          <p:cNvSpPr>
            <a:spLocks noChangeArrowheads="1"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>
              <a:defRPr sz="1200">
                <a:latin typeface="Arial"/>
              </a:defRPr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9879" name="Rectangle 7"/>
          <p:cNvSpPr>
            <a:spLocks noChangeArrowheads="1"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r">
              <a:defRPr sz="1200">
                <a:latin typeface="Arial"/>
              </a:defRPr>
            </a:lvl1pPr>
          </a:lstStyle>
          <a:p>
            <a:pPr>
              <a:defRPr/>
            </a:pPr>
            <a:fld id="{EB63B242-671F-4338-8EC8-EE4290B1A82A}" type="slidenum">
              <a:rPr lang="bg-BG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Arial"/>
      </a:defRPr>
    </a:lvl1pPr>
    <a:lvl2pPr marL="457200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Arial"/>
      </a:defRPr>
    </a:lvl2pPr>
    <a:lvl3pPr marL="914400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Arial"/>
      </a:defRPr>
    </a:lvl3pPr>
    <a:lvl4pPr marL="1371600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Arial"/>
      </a:defRPr>
    </a:lvl4pPr>
    <a:lvl5pPr marL="1828800" algn="l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E1CB9FF-A7E8-5147-7D02-A568AE75AEAF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D2ED81-0EC0-1906-7CA0-756EB1D6171B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5D4B35-8BA1-B582-45FF-1E75FCB4A59E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BD1C18-24C3-0E69-4DB8-890FB734AE13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530D79-D56C-E7EF-A90B-15A81D46C113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95985F-000F-AFEA-D6F0-777C42AC5EDC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C19851-E370-E50D-E110-E5638FE436A6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A14B36-FDAC-D67F-F5FE-655235AFBDC6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63B242-671F-4338-8EC8-EE4290B1A82A}" type="slidenum">
              <a:rPr lang="bg-BG"/>
              <a:t>17</a:t>
            </a:fld>
            <a:endParaRPr lang="bg-BG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769218-7A09-F48F-9024-E2F11C14F5D3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2C1D5-AD0E-837A-2598-C00A027A9CB0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7884A9-5EA2-FDEE-5E3F-2B40B974580C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1C832E-D662-35B8-F519-FB537090EDC1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35F154-698D-67F8-9DA4-67345501E943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C63D87-2509-1358-B1A6-94EE3C7F0FBF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B3F838-E8FC-004A-8332-51402F92DD78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780A21-835B-3A90-F03F-0D67C016406E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CA4738-DB34-1099-8593-34A03FAC1E88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C48E7D-6624-EC6F-A1A8-76EB1661A84B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A9D9E3-068C-386A-2A54-7E548E7379FB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63B242-671F-4338-8EC8-EE4290B1A82A}" type="slidenum">
              <a:rPr lang="bg-BG"/>
              <a:t>6</a:t>
            </a:fld>
            <a:endParaRPr lang="bg-BG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DBC828-773C-7475-91A3-75697038692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E4DD38-AEF8-5C9D-EC90-0D684D890B39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EBEB4B-967B-C78F-FC5A-F4C61F1625F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/>
          <p:nvPr/>
        </p:nvGrpSpPr>
        <p:grpSpPr bwMode="auto">
          <a:xfrm>
            <a:off x="0" y="0"/>
            <a:ext cx="8458200" cy="5943600"/>
            <a:chOff x="0" y="0"/>
            <a:chExt cx="5328" cy="3744"/>
          </a:xfrm>
        </p:grpSpPr>
        <p:sp>
          <p:nvSpPr>
            <p:cNvPr id="24579" name="Freeform 3"/>
            <p:cNvSpPr/>
            <p:nvPr/>
          </p:nvSpPr>
          <p:spPr bwMode="hidden">
            <a:xfrm>
              <a:off x="0" y="1440"/>
              <a:ext cx="5155" cy="2304"/>
            </a:xfrm>
            <a:custGeom>
              <a:avLst/>
              <a:gdLst>
                <a:gd name="T0" fmla="*/ 5154 w 5155"/>
                <a:gd name="T1" fmla="*/ 1769 h 2304"/>
                <a:gd name="T2" fmla="*/ 0 w 5155"/>
                <a:gd name="T3" fmla="*/ 2304 h 2304"/>
                <a:gd name="T4" fmla="*/ 0 w 5155"/>
                <a:gd name="T5" fmla="*/ 1252 h 2304"/>
                <a:gd name="T6" fmla="*/ 5155 w 5155"/>
                <a:gd name="T7" fmla="*/ 0 h 2304"/>
                <a:gd name="T8" fmla="*/ 5155 w 5155"/>
                <a:gd name="T9" fmla="*/ 1416 h 2304"/>
                <a:gd name="T10" fmla="*/ 5154 w 5155"/>
                <a:gd name="T11" fmla="*/ 1769 h 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55" h="2304" fill="norm" stroke="1" extrusionOk="0">
                  <a:moveTo>
                    <a:pt x="5154" y="1769"/>
                  </a:moveTo>
                  <a:lnTo>
                    <a:pt x="0" y="2304"/>
                  </a:lnTo>
                  <a:lnTo>
                    <a:pt x="0" y="1252"/>
                  </a:lnTo>
                  <a:lnTo>
                    <a:pt x="5155" y="0"/>
                  </a:lnTo>
                  <a:lnTo>
                    <a:pt x="5155" y="1416"/>
                  </a:lnTo>
                  <a:lnTo>
                    <a:pt x="5154" y="1769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gamma val="0"/>
                    <a:shade val="84706"/>
                    <a:invGamma val="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bg-BG"/>
            </a:p>
          </p:txBody>
        </p:sp>
        <p:sp>
          <p:nvSpPr>
            <p:cNvPr id="24580" name="Freeform 4"/>
            <p:cNvSpPr/>
            <p:nvPr/>
          </p:nvSpPr>
          <p:spPr bwMode="hidden">
            <a:xfrm>
              <a:off x="0" y="0"/>
              <a:ext cx="5328" cy="3689"/>
            </a:xfrm>
            <a:custGeom>
              <a:avLst/>
              <a:gdLst>
                <a:gd name="T0" fmla="*/ 5311 w 5328"/>
                <a:gd name="T1" fmla="*/ 3209 h 3689"/>
                <a:gd name="T2" fmla="*/ 0 w 5328"/>
                <a:gd name="T3" fmla="*/ 3689 h 3689"/>
                <a:gd name="T4" fmla="*/ 0 w 5328"/>
                <a:gd name="T5" fmla="*/ 9 h 3689"/>
                <a:gd name="T6" fmla="*/ 5328 w 5328"/>
                <a:gd name="T7" fmla="*/ 0 h 3689"/>
                <a:gd name="T8" fmla="*/ 5311 w 5328"/>
                <a:gd name="T9" fmla="*/ 3209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8" h="3689" fill="norm" stroke="1" extrusionOk="0">
                  <a:moveTo>
                    <a:pt x="5311" y="3209"/>
                  </a:moveTo>
                  <a:lnTo>
                    <a:pt x="0" y="3689"/>
                  </a:lnTo>
                  <a:lnTo>
                    <a:pt x="0" y="9"/>
                  </a:lnTo>
                  <a:lnTo>
                    <a:pt x="5328" y="0"/>
                  </a:lnTo>
                  <a:lnTo>
                    <a:pt x="5311" y="3209"/>
                  </a:ln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bg-BG"/>
            </a:p>
          </p:txBody>
        </p:sp>
      </p:grpSp>
      <p:sp>
        <p:nvSpPr>
          <p:cNvPr id="24581" name="Rectangle 5"/>
          <p:cNvSpPr>
            <a:spLocks noChangeArrowheads="1" noGrp="1"/>
          </p:cNvSpPr>
          <p:nvPr>
            <p:ph type="subTitle" sz="quarter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Font typeface="Wingdings"/>
              <a:buNone/>
              <a:defRPr/>
            </a:lvl1pPr>
          </a:lstStyle>
          <a:p>
            <a:pPr lvl="0">
              <a:defRPr/>
            </a:pPr>
            <a:r>
              <a:rPr lang="bg-BG"/>
              <a:t>Click to edit Master subtitle style</a:t>
            </a:r>
            <a:endParaRPr/>
          </a:p>
        </p:txBody>
      </p:sp>
      <p:sp>
        <p:nvSpPr>
          <p:cNvPr id="24582" name="Rectangle 6"/>
          <p:cNvSpPr>
            <a:spLocks noChangeArrowheads="1" noGrp="1"/>
          </p:cNvSpPr>
          <p:nvPr>
            <p:ph type="dt" sz="quarter" idx="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24583" name="Rectangle 7"/>
          <p:cNvSpPr>
            <a:spLocks noChangeArrowheads="1" noGrp="1"/>
          </p:cNvSpPr>
          <p:nvPr>
            <p:ph type="ftr" sz="quarter" idx="3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24584" name="Rectangle 8"/>
          <p:cNvSpPr>
            <a:spLocks noChangeArrowheads="1" noGrp="1"/>
          </p:cNvSpPr>
          <p:nvPr>
            <p:ph type="sldNum" sz="quarter" idx="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1D9291B-2F75-4D45-947F-1EF2F9AF5E53}" type="slidenum">
              <a:rPr lang="bg-BG"/>
              <a:t>‹#›</a:t>
            </a:fld>
            <a:endParaRPr lang="bg-BG"/>
          </a:p>
        </p:txBody>
      </p:sp>
      <p:sp>
        <p:nvSpPr>
          <p:cNvPr id="24585" name="Rectangle 9"/>
          <p:cNvSpPr>
            <a:spLocks noChangeArrowheads="1" noGrp="1"/>
          </p:cNvSpPr>
          <p:nvPr>
            <p:ph type="ctrTitle" sz="quarter"/>
          </p:nvPr>
        </p:nvSpPr>
        <p:spPr bwMode="auto"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>
              <a:defRPr/>
            </a:pPr>
            <a:r>
              <a:rPr lang="bg-BG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C1622D1-4B4D-4074-92E7-2D87CA2252D7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21362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21362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324666E8-23F8-4E01-B47D-AD8260717BDF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FE999D1-F9A4-4778-B8C7-0170286633BE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86F61F63-30F6-4656-B1DF-C727E29C4C97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4958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4958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FAD55A98-07B2-4777-A1FF-9B8634CEC671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0238" y="365125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30238" y="2505074"/>
            <a:ext cx="386873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29150" y="2505074"/>
            <a:ext cx="38877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3C1324F-748D-49BA-A0B3-2B19D61276AC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BE74DF1-95FD-4233-989A-E947752D8EA5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CD6DC90-EC19-4549-80CF-97CE8607858B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90C64C0-C293-4FA6-9462-58CAB1D21A23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17CCC71-350A-4C05-9B69-110B539A962F}" type="slidenum">
              <a:rPr lang="bg-BG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/>
          <p:nvPr/>
        </p:nvGrpSpPr>
        <p:grpSpPr bwMode="auto">
          <a:xfrm>
            <a:off x="0" y="0"/>
            <a:ext cx="7242175" cy="1981200"/>
            <a:chOff x="0" y="0"/>
            <a:chExt cx="4562" cy="1248"/>
          </a:xfrm>
        </p:grpSpPr>
        <p:sp>
          <p:nvSpPr>
            <p:cNvPr id="23555" name="Freeform 3"/>
            <p:cNvSpPr/>
            <p:nvPr/>
          </p:nvSpPr>
          <p:spPr bwMode="hidden">
            <a:xfrm>
              <a:off x="0" y="583"/>
              <a:ext cx="4487" cy="665"/>
            </a:xfrm>
            <a:custGeom>
              <a:avLst/>
              <a:gdLst>
                <a:gd name="T0" fmla="*/ 4800 w 4806"/>
                <a:gd name="T1" fmla="*/ 299 h 665"/>
                <a:gd name="T2" fmla="*/ 0 w 4806"/>
                <a:gd name="T3" fmla="*/ 665 h 665"/>
                <a:gd name="T4" fmla="*/ 0 w 4806"/>
                <a:gd name="T5" fmla="*/ 0 h 665"/>
                <a:gd name="T6" fmla="*/ 4806 w 4806"/>
                <a:gd name="T7" fmla="*/ 1 h 665"/>
                <a:gd name="T8" fmla="*/ 4800 w 4806"/>
                <a:gd name="T9" fmla="*/ 153 h 665"/>
                <a:gd name="T10" fmla="*/ 4800 w 4806"/>
                <a:gd name="T11" fmla="*/ 29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6" h="665" fill="norm" stroke="1" extrusionOk="0">
                  <a:moveTo>
                    <a:pt x="4800" y="299"/>
                  </a:moveTo>
                  <a:lnTo>
                    <a:pt x="0" y="665"/>
                  </a:lnTo>
                  <a:lnTo>
                    <a:pt x="0" y="0"/>
                  </a:lnTo>
                  <a:lnTo>
                    <a:pt x="4806" y="1"/>
                  </a:lnTo>
                  <a:lnTo>
                    <a:pt x="4800" y="153"/>
                  </a:lnTo>
                  <a:lnTo>
                    <a:pt x="4800" y="299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gamma val="0"/>
                    <a:shade val="94118"/>
                    <a:invGamma val="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bg-BG"/>
            </a:p>
          </p:txBody>
        </p:sp>
        <p:sp>
          <p:nvSpPr>
            <p:cNvPr id="23556" name="Freeform 4"/>
            <p:cNvSpPr/>
            <p:nvPr/>
          </p:nvSpPr>
          <p:spPr bwMode="hidden">
            <a:xfrm>
              <a:off x="0" y="0"/>
              <a:ext cx="4562" cy="1199"/>
            </a:xfrm>
            <a:custGeom>
              <a:avLst/>
              <a:gdLst>
                <a:gd name="T0" fmla="*/ 4560 w 4562"/>
                <a:gd name="T1" fmla="*/ 932 h 1199"/>
                <a:gd name="T2" fmla="*/ 0 w 4562"/>
                <a:gd name="T3" fmla="*/ 1199 h 1199"/>
                <a:gd name="T4" fmla="*/ 0 w 4562"/>
                <a:gd name="T5" fmla="*/ 0 h 1199"/>
                <a:gd name="T6" fmla="*/ 4562 w 4562"/>
                <a:gd name="T7" fmla="*/ 0 h 1199"/>
                <a:gd name="T8" fmla="*/ 4560 w 4562"/>
                <a:gd name="T9" fmla="*/ 932 h 1199"/>
                <a:gd name="T10" fmla="*/ 4560 w 4562"/>
                <a:gd name="T11" fmla="*/ 93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2" h="1199" fill="norm" stroke="1" extrusionOk="0">
                  <a:moveTo>
                    <a:pt x="4560" y="932"/>
                  </a:moveTo>
                  <a:lnTo>
                    <a:pt x="0" y="1199"/>
                  </a:lnTo>
                  <a:lnTo>
                    <a:pt x="0" y="0"/>
                  </a:lnTo>
                  <a:lnTo>
                    <a:pt x="4562" y="0"/>
                  </a:lnTo>
                  <a:lnTo>
                    <a:pt x="4560" y="932"/>
                  </a:lnTo>
                  <a:lnTo>
                    <a:pt x="4560" y="93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bg-BG"/>
            </a:p>
          </p:txBody>
        </p:sp>
      </p:grpSp>
      <p:sp>
        <p:nvSpPr>
          <p:cNvPr id="23557" name="Rectangle 5"/>
          <p:cNvSpPr>
            <a:spLocks noChangeArrowheads="1"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/>
          <a:p>
            <a:pPr lvl="0">
              <a:defRPr/>
            </a:pPr>
            <a:r>
              <a:rPr lang="bg-BG"/>
              <a:t>Click to edit Master title style</a:t>
            </a:r>
            <a:endParaRPr/>
          </a:p>
        </p:txBody>
      </p:sp>
      <p:sp>
        <p:nvSpPr>
          <p:cNvPr id="23558" name="Rectangle 6"/>
          <p:cNvSpPr>
            <a:spLocks noChangeArrowheads="1" noGrp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bg-BG"/>
              <a:t>Click to edit Master text styles</a:t>
            </a:r>
            <a:endParaRPr/>
          </a:p>
          <a:p>
            <a:pPr lvl="1">
              <a:defRPr/>
            </a:pPr>
            <a:r>
              <a:rPr lang="bg-BG"/>
              <a:t>Second level</a:t>
            </a:r>
            <a:endParaRPr/>
          </a:p>
          <a:p>
            <a:pPr lvl="2">
              <a:defRPr/>
            </a:pPr>
            <a:r>
              <a:rPr lang="bg-BG"/>
              <a:t>Third level</a:t>
            </a:r>
            <a:endParaRPr/>
          </a:p>
          <a:p>
            <a:pPr lvl="3">
              <a:defRPr/>
            </a:pPr>
            <a:r>
              <a:rPr lang="bg-BG"/>
              <a:t>Fourth level</a:t>
            </a:r>
            <a:endParaRPr/>
          </a:p>
          <a:p>
            <a:pPr lvl="4">
              <a:defRPr/>
            </a:pPr>
            <a:r>
              <a:rPr lang="bg-BG"/>
              <a:t>Fifth level</a:t>
            </a:r>
            <a:endParaRPr/>
          </a:p>
        </p:txBody>
      </p:sp>
      <p:sp>
        <p:nvSpPr>
          <p:cNvPr id="23559" name="Rectangle 7"/>
          <p:cNvSpPr>
            <a:spLocks noChangeArrowheads="1" noGrp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>
              <a:defRPr sz="1200"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23560" name="Rectangle 8"/>
          <p:cNvSpPr>
            <a:spLocks noChangeArrowheads="1" noGrp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ctr">
              <a:defRPr sz="1200"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23561" name="Rectangle 9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r">
              <a:defRPr sz="1200"/>
            </a:lvl1pPr>
          </a:lstStyle>
          <a:p>
            <a:pPr>
              <a:defRPr/>
            </a:pPr>
            <a:fld id="{D98E4E3A-3C7C-4215-A500-BD683819AF90}" type="slidenum">
              <a:rPr lang="bg-BG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ahoma"/>
          <a:cs typeface="Arial"/>
        </a:defRPr>
      </a:lvl2pPr>
      <a:lvl3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ahoma"/>
          <a:cs typeface="Arial"/>
        </a:defRPr>
      </a:lvl3pPr>
      <a:lvl4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ahoma"/>
          <a:cs typeface="Arial"/>
        </a:defRPr>
      </a:lvl4pPr>
      <a:lvl5pPr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ahoma"/>
          <a:cs typeface="Arial"/>
        </a:defRPr>
      </a:lvl5pPr>
      <a:lvl6pPr marL="457200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ahoma"/>
          <a:cs typeface="Arial"/>
        </a:defRPr>
      </a:lvl6pPr>
      <a:lvl7pPr marL="914400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ahoma"/>
          <a:cs typeface="Arial"/>
        </a:defRPr>
      </a:lvl7pPr>
      <a:lvl8pPr marL="1371600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ahoma"/>
          <a:cs typeface="Arial"/>
        </a:defRPr>
      </a:lvl8pPr>
      <a:lvl9pPr marL="1828800" algn="ctr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ahoma"/>
          <a:cs typeface="Arial"/>
        </a:defRPr>
      </a:lvl9pPr>
    </p:titleStyle>
    <p:bodyStyle>
      <a:lvl1pPr marL="342900" indent="-342900" algn="l">
        <a:spcBef>
          <a:spcPts val="0"/>
        </a:spcBef>
        <a:spcAft>
          <a:spcPts val="0"/>
        </a:spcAft>
        <a:buClr>
          <a:schemeClr val="hlink"/>
        </a:buClr>
        <a:buSzPct val="80000"/>
        <a:buFont typeface="Wingdings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>
        <a:spcBef>
          <a:spcPts val="0"/>
        </a:spcBef>
        <a:spcAft>
          <a:spcPts val="0"/>
        </a:spcAft>
        <a:buClr>
          <a:schemeClr val="tx1"/>
        </a:buClr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>
        <a:spcBef>
          <a:spcPts val="0"/>
        </a:spcBef>
        <a:spcAft>
          <a:spcPts val="0"/>
        </a:spcAft>
        <a:buClr>
          <a:schemeClr val="hlink"/>
        </a:buClr>
        <a:buFont typeface="Wingdings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346200" indent="-23813" algn="l">
        <a:spcBef>
          <a:spcPts val="0"/>
        </a:spcBef>
        <a:spcAft>
          <a:spcPts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730375" algn="l">
        <a:spcBef>
          <a:spcPts val="0"/>
        </a:spcBef>
        <a:spcAft>
          <a:spcPts val="0"/>
        </a:spcAft>
        <a:buClr>
          <a:schemeClr val="hlink"/>
        </a:buClr>
        <a:buFont typeface="Wingdings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microsoft.com/office/2007/relationships/media" Target="../media/media4.mp4"/><Relationship Id="rId6" Type="http://schemas.openxmlformats.org/officeDocument/2006/relationships/video" Target="../media/media4.mp4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5.emf"/><Relationship Id="rId5" Type="http://schemas.openxmlformats.org/officeDocument/2006/relationships/image" Target="../media/image26.emf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5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9.emf"/><Relationship Id="rId5" Type="http://schemas.openxmlformats.org/officeDocument/2006/relationships/image" Target="../media/image30.emf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9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3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Relationship Id="rId4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microsoft.com/office/2007/relationships/media" Target="../media/media1.mp4"/><Relationship Id="rId6" Type="http://schemas.openxmlformats.org/officeDocument/2006/relationships/video" Target="../media/media1.mp4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wWvB3lNYXB0&amp;list=PL12jyVFswi1g6MCka4upGplXqxBIkOgdA&amp;index=12" TargetMode="External"/><Relationship Id="rId4" Type="http://schemas.openxmlformats.org/officeDocument/2006/relationships/hyperlink" Target="https://www.youtube.com/watch?v=wIS1W6JQQUE&amp;list=PL12jyVFswi1g6MCka4upGplXqxBIkOgdA&amp;index=22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microsoft.com/office/2007/relationships/media" Target="../media/media2.mp4"/><Relationship Id="rId8" Type="http://schemas.openxmlformats.org/officeDocument/2006/relationships/video" Target="../media/media2.mp4" /><Relationship Id="rId9" Type="http://schemas.openxmlformats.org/officeDocument/2006/relationships/image" Target="../media/image1.png"/><Relationship Id="rId10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3zpDGtiJoaM&amp;list=PL12jyVFswi1g6MCka4upGplXqxBIkOgdA&amp;index=26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microsoft.com/office/2007/relationships/media" Target="../media/media3.mp4"/><Relationship Id="rId7" Type="http://schemas.openxmlformats.org/officeDocument/2006/relationships/video" Target="../media/media3.mp4" 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14414" y="274638"/>
            <a:ext cx="7472386" cy="1143000"/>
          </a:xfrm>
        </p:spPr>
        <p:txBody>
          <a:bodyPr/>
          <a:lstStyle/>
          <a:p>
            <a:pPr>
              <a:defRPr/>
            </a:pPr>
            <a:r>
              <a:rPr lang="bg-BG" sz="1800">
                <a:solidFill>
                  <a:schemeClr val="tx1"/>
                </a:solidFill>
                <a:latin typeface="Arial"/>
                <a:cs typeface="Arial"/>
              </a:rPr>
              <a:t>Технически Университет – София</a:t>
            </a:r>
            <a:br>
              <a:rPr lang="bg-BG" sz="180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bg-BG" sz="1800">
                <a:solidFill>
                  <a:schemeClr val="tx1"/>
                </a:solidFill>
                <a:latin typeface="Arial"/>
                <a:cs typeface="Arial"/>
              </a:rPr>
              <a:t>Машиностроителен факултет</a:t>
            </a:r>
            <a:br>
              <a:rPr lang="bg-BG" sz="180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bg-BG" sz="1800">
                <a:solidFill>
                  <a:schemeClr val="tx1"/>
                </a:solidFill>
                <a:latin typeface="Arial"/>
                <a:cs typeface="Arial"/>
              </a:rPr>
              <a:t>Катедра “Прецизна техника и </a:t>
            </a:r>
            <a:r>
              <a:rPr lang="bg-BG" sz="1800">
                <a:solidFill>
                  <a:schemeClr val="tx1"/>
                </a:solidFill>
                <a:latin typeface="Arial"/>
                <a:cs typeface="Arial"/>
              </a:rPr>
              <a:t>уредостроене</a:t>
            </a:r>
            <a:r>
              <a:rPr lang="bg-BG" sz="1800">
                <a:solidFill>
                  <a:schemeClr val="tx1"/>
                </a:solidFill>
                <a:latin typeface="Arial"/>
                <a:cs typeface="Arial"/>
              </a:rPr>
              <a:t>”</a:t>
            </a:r>
            <a:endParaRPr lang="bg-BG" sz="180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38547" y="2420888"/>
            <a:ext cx="8229600" cy="2332856"/>
          </a:xfrm>
        </p:spPr>
        <p:txBody>
          <a:bodyPr/>
          <a:lstStyle/>
          <a:p>
            <a:pPr algn="ctr">
              <a:buNone/>
              <a:defRPr/>
            </a:pPr>
            <a:endParaRPr lang="bg-BG" sz="4000">
              <a:solidFill>
                <a:srgbClr val="3333CC"/>
              </a:solidFill>
              <a:latin typeface="Arial"/>
              <a:cs typeface="Arial"/>
            </a:endParaRPr>
          </a:p>
          <a:p>
            <a:pPr algn="ctr">
              <a:buNone/>
              <a:defRPr/>
            </a:pPr>
            <a:r>
              <a:rPr lang="ru-RU" sz="4000">
                <a:solidFill>
                  <a:srgbClr val="3333CC"/>
                </a:solidFill>
                <a:latin typeface="Arial"/>
                <a:cs typeface="Arial"/>
              </a:rPr>
              <a:t>Кинематичен</a:t>
            </a:r>
            <a:r>
              <a:rPr lang="ru-RU" sz="400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ru-RU" sz="4000">
                <a:solidFill>
                  <a:srgbClr val="3333CC"/>
                </a:solidFill>
                <a:latin typeface="Arial"/>
                <a:cs typeface="Arial"/>
              </a:rPr>
              <a:t>анализ на </a:t>
            </a:r>
            <a:r>
              <a:rPr lang="ru-RU" sz="4000">
                <a:solidFill>
                  <a:srgbClr val="3333CC"/>
                </a:solidFill>
                <a:latin typeface="Arial"/>
                <a:cs typeface="Arial"/>
              </a:rPr>
              <a:t>равнинни</a:t>
            </a:r>
            <a:r>
              <a:rPr lang="ru-RU" sz="400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ru-RU" sz="4000">
                <a:solidFill>
                  <a:srgbClr val="3333CC"/>
                </a:solidFill>
                <a:latin typeface="Arial"/>
                <a:cs typeface="Arial"/>
              </a:rPr>
              <a:t>механизми</a:t>
            </a:r>
            <a:endParaRPr lang="bg-BG" sz="4000">
              <a:solidFill>
                <a:srgbClr val="3333CC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1</a:t>
            </a:fld>
            <a:endParaRPr lang="bg-BG"/>
          </a:p>
        </p:txBody>
      </p:sp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57158" y="357166"/>
            <a:ext cx="8572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155858"/>
            <a:ext cx="8229600" cy="529147"/>
          </a:xfrm>
        </p:spPr>
        <p:txBody>
          <a:bodyPr/>
          <a:lstStyle/>
          <a:p>
            <a:pPr>
              <a:defRPr/>
            </a:pPr>
            <a:r>
              <a:rPr lang="bg-BG" sz="3200">
                <a:solidFill>
                  <a:srgbClr val="C00000"/>
                </a:solidFill>
                <a:latin typeface="Arial"/>
                <a:cs typeface="Arial"/>
              </a:rPr>
              <a:t>Коляно-мотовилков</a:t>
            </a:r>
            <a:r>
              <a:rPr lang="bg-BG" sz="220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bg-BG" sz="3200">
                <a:solidFill>
                  <a:srgbClr val="C00000"/>
                </a:solidFill>
                <a:latin typeface="Arial"/>
                <a:cs typeface="Arial"/>
              </a:rPr>
              <a:t>механизъм</a:t>
            </a:r>
            <a:endParaRPr lang="bg-BG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10</a:t>
            </a:fld>
            <a:endParaRPr lang="bg-BG"/>
          </a:p>
        </p:txBody>
      </p:sp>
      <p:pic>
        <p:nvPicPr>
          <p:cNvPr id="11" name="Picture 10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83568" y="104513"/>
            <a:ext cx="714380" cy="7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897376" name=""/>
          <p:cNvSpPr txBox="1"/>
          <p:nvPr/>
        </p:nvSpPr>
        <p:spPr bwMode="auto">
          <a:xfrm flipH="0" flipV="0">
            <a:off x="1648018" y="3492499"/>
            <a:ext cx="5241351" cy="64044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imashe video ama go mahnah da ne e golem faila</a:t>
            </a: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116632"/>
            <a:ext cx="8229600" cy="504056"/>
          </a:xfrm>
        </p:spPr>
        <p:txBody>
          <a:bodyPr/>
          <a:lstStyle/>
          <a:p>
            <a:pPr>
              <a:defRPr/>
            </a:pPr>
            <a:r>
              <a:rPr lang="bg-BG" sz="2800" b="1">
                <a:solidFill>
                  <a:srgbClr val="C00000"/>
                </a:solidFill>
                <a:latin typeface="Arial"/>
                <a:cs typeface="Arial"/>
              </a:rPr>
              <a:t>Кулисен механизъм</a:t>
            </a:r>
            <a:endParaRPr lang="bg-BG" sz="28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24744"/>
            <a:ext cx="8229600" cy="1296144"/>
          </a:xfrm>
        </p:spPr>
        <p:txBody>
          <a:bodyPr/>
          <a:lstStyle/>
          <a:p>
            <a:pPr algn="just">
              <a:defRPr/>
            </a:pPr>
            <a:r>
              <a:rPr lang="bg-BG" sz="2400">
                <a:latin typeface="Arial"/>
                <a:cs typeface="Arial"/>
              </a:rPr>
              <a:t>Кулисният механизъм се използва за преобразуване на въртеливо движение във въртеливо със съответно преобразуване на предавателното отношение</a:t>
            </a:r>
            <a:r>
              <a:rPr lang="bg-BG" sz="2400">
                <a:latin typeface="Arial"/>
                <a:cs typeface="Arial"/>
              </a:rPr>
              <a:t>.</a:t>
            </a:r>
            <a:endParaRPr lang="bg-BG" sz="24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 sz="1400"/>
              <a:t>11</a:t>
            </a:fld>
            <a:endParaRPr lang="bg-BG" sz="2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99792" y="2636912"/>
            <a:ext cx="4032448" cy="3621374"/>
          </a:xfrm>
          <a:prstGeom prst="rect">
            <a:avLst/>
          </a:prstGeom>
        </p:spPr>
      </p:pic>
      <p:pic>
        <p:nvPicPr>
          <p:cNvPr id="7" name="Picture 6" descr="Logo-TU-blue-3D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57200" y="158336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23528" y="234256"/>
            <a:ext cx="8229600" cy="504056"/>
          </a:xfrm>
        </p:spPr>
        <p:txBody>
          <a:bodyPr/>
          <a:lstStyle/>
          <a:p>
            <a:pPr>
              <a:defRPr/>
            </a:pPr>
            <a:r>
              <a:rPr lang="bg-BG" sz="2800" b="1">
                <a:solidFill>
                  <a:srgbClr val="C00000"/>
                </a:solidFill>
                <a:latin typeface="Arial"/>
                <a:cs typeface="Arial"/>
              </a:rPr>
              <a:t>С</a:t>
            </a:r>
            <a:r>
              <a:rPr lang="bg-BG" sz="2800" b="1">
                <a:solidFill>
                  <a:srgbClr val="C00000"/>
                </a:solidFill>
                <a:latin typeface="Arial"/>
                <a:cs typeface="Arial"/>
              </a:rPr>
              <a:t>инусов механизъм</a:t>
            </a:r>
            <a:endParaRPr lang="bg-BG" sz="28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 sz="1400"/>
              <a:t>12</a:t>
            </a:fld>
            <a:endParaRPr lang="bg-BG" sz="1400"/>
          </a:p>
        </p:txBody>
      </p:sp>
      <p:pic>
        <p:nvPicPr>
          <p:cNvPr id="7" name="Picture 6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57200" y="158336"/>
            <a:ext cx="7143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ine Mechanism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/>
        </p:blipFill>
        <p:spPr bwMode="auto">
          <a:xfrm>
            <a:off x="1043608" y="948636"/>
            <a:ext cx="7129908" cy="5284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95536" y="64128"/>
            <a:ext cx="8229600" cy="527326"/>
          </a:xfrm>
        </p:spPr>
        <p:txBody>
          <a:bodyPr/>
          <a:lstStyle/>
          <a:p>
            <a:pPr>
              <a:defRPr/>
            </a:pPr>
            <a:r>
              <a:rPr lang="bg-BG" sz="2000">
                <a:solidFill>
                  <a:srgbClr val="C00000"/>
                </a:solidFill>
                <a:latin typeface="Arial"/>
                <a:cs typeface="Arial"/>
              </a:rPr>
              <a:t>Кинематика на механизмите – универсален струг</a:t>
            </a:r>
            <a:endParaRPr lang="en-US" sz="200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13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71599" y="571499"/>
            <a:ext cx="6905625" cy="521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90861" y="6308509"/>
            <a:ext cx="6838950" cy="56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47837" y="5916504"/>
            <a:ext cx="5648325" cy="266700"/>
          </a:xfrm>
          <a:prstGeom prst="rect">
            <a:avLst/>
          </a:prstGeom>
        </p:spPr>
      </p:pic>
      <p:pic>
        <p:nvPicPr>
          <p:cNvPr id="8" name="Picture 7" descr="Logo-TU-blue-3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325287" y="135729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34482" y="175111"/>
            <a:ext cx="8229600" cy="457200"/>
          </a:xfrm>
        </p:spPr>
        <p:txBody>
          <a:bodyPr/>
          <a:lstStyle/>
          <a:p>
            <a:pPr>
              <a:defRPr/>
            </a:pPr>
            <a:r>
              <a:rPr lang="bg-BG" sz="2000">
                <a:solidFill>
                  <a:srgbClr val="C00000"/>
                </a:solidFill>
                <a:latin typeface="Arial"/>
                <a:cs typeface="Arial"/>
              </a:rPr>
              <a:t>Кинематична схема на универсален струг С8С</a:t>
            </a:r>
            <a:endParaRPr lang="en-US" sz="200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14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14390" y="1202921"/>
            <a:ext cx="7467600" cy="5271053"/>
          </a:xfrm>
          <a:prstGeom prst="rect">
            <a:avLst/>
          </a:prstGeom>
        </p:spPr>
      </p:pic>
      <p:pic>
        <p:nvPicPr>
          <p:cNvPr id="7" name="Picture 6" descr="Logo-TU-blue-3D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57200" y="158336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15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9512" y="193633"/>
            <a:ext cx="8820472" cy="1181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9512" y="1385757"/>
            <a:ext cx="8353425" cy="1857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81075" y="3333750"/>
            <a:ext cx="7181850" cy="337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16</a:t>
            </a:fld>
            <a:endParaRPr lang="bg-BG"/>
          </a:p>
        </p:txBody>
      </p:sp>
      <p:sp>
        <p:nvSpPr>
          <p:cNvPr id="5" name="Rectangle 2"/>
          <p:cNvSpPr>
            <a:spLocks noChangeArrowheads="1" noGrp="1"/>
          </p:cNvSpPr>
          <p:nvPr>
            <p:ph type="title"/>
          </p:nvPr>
        </p:nvSpPr>
        <p:spPr bwMode="auto">
          <a:xfrm>
            <a:off x="107504" y="116632"/>
            <a:ext cx="8788599" cy="1143000"/>
          </a:xfrm>
        </p:spPr>
        <p:txBody>
          <a:bodyPr/>
          <a:lstStyle/>
          <a:p>
            <a:pPr marL="1343025">
              <a:defRPr/>
            </a:pPr>
            <a:r>
              <a:rPr lang="bg-BG" sz="2000" b="1">
                <a:solidFill>
                  <a:srgbClr val="C00000"/>
                </a:solidFill>
                <a:latin typeface="Arial"/>
                <a:cs typeface="Arial"/>
              </a:rPr>
              <a:t>Графо</a:t>
            </a:r>
            <a:r>
              <a:rPr lang="bg-BG" sz="2000" b="1">
                <a:solidFill>
                  <a:srgbClr val="C00000"/>
                </a:solidFill>
                <a:latin typeface="Arial"/>
                <a:cs typeface="Arial"/>
              </a:rPr>
              <a:t>-аналитичен </a:t>
            </a:r>
            <a:r>
              <a:rPr lang="bg-BG" sz="2000" b="1">
                <a:solidFill>
                  <a:srgbClr val="C00000"/>
                </a:solidFill>
                <a:latin typeface="Arial"/>
                <a:cs typeface="Arial"/>
              </a:rPr>
              <a:t>метод за намиране на скорости на характерни точки от равнинен лостов механизъм</a:t>
            </a:r>
            <a:br>
              <a:rPr lang="bg-BG" sz="1800">
                <a:solidFill>
                  <a:schemeClr val="tx1"/>
                </a:solidFill>
                <a:latin typeface="Arial"/>
                <a:cs typeface="Arial"/>
              </a:rPr>
            </a:br>
            <a:endParaRPr lang="bg-BG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/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00855" y="542499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/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1520" y="1160984"/>
            <a:ext cx="4508145" cy="5544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180533" y="1316088"/>
            <a:ext cx="3318265" cy="4932312"/>
          </a:xfrm>
          <a:prstGeom prst="rect">
            <a:avLst/>
          </a:prstGeom>
        </p:spPr>
      </p:pic>
      <p:pic>
        <p:nvPicPr>
          <p:cNvPr id="12" name="Picture 11" descr="Logo-TU-blue-3D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611560" y="216290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 noGrp="1"/>
          </p:cNvSpPr>
          <p:nvPr>
            <p:ph type="body" idx="1"/>
          </p:nvPr>
        </p:nvSpPr>
        <p:spPr bwMode="auto">
          <a:xfrm>
            <a:off x="251520" y="158336"/>
            <a:ext cx="8362950" cy="5040560"/>
          </a:xfrm>
        </p:spPr>
        <p:txBody>
          <a:bodyPr/>
          <a:lstStyle/>
          <a:p>
            <a:pPr marL="1076325" algn="ctr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bg-BG" sz="2800">
                <a:solidFill>
                  <a:srgbClr val="333399"/>
                </a:solidFill>
                <a:latin typeface="Arial"/>
                <a:ea typeface="Arial Unicode MS"/>
                <a:cs typeface="Arial"/>
              </a:rPr>
              <a:t>Следва </a:t>
            </a:r>
            <a:r>
              <a:rPr lang="bg-BG" sz="2800">
                <a:solidFill>
                  <a:srgbClr val="C00000"/>
                </a:solidFill>
                <a:latin typeface="Arial"/>
                <a:ea typeface="Arial Unicode MS"/>
                <a:cs typeface="Arial"/>
              </a:rPr>
              <a:t>аналитично</a:t>
            </a:r>
            <a:r>
              <a:rPr lang="bg-BG" sz="2800">
                <a:solidFill>
                  <a:srgbClr val="333399"/>
                </a:solidFill>
                <a:latin typeface="Arial"/>
                <a:ea typeface="Arial Unicode MS"/>
                <a:cs typeface="Arial"/>
              </a:rPr>
              <a:t> извеждане на функцията на положението и определяне на предавателно число и скорост на крайното звено на: </a:t>
            </a:r>
            <a:endParaRPr/>
          </a:p>
          <a:p>
            <a:pPr algn="ctr">
              <a:spcBef>
                <a:spcPts val="0"/>
              </a:spcBef>
              <a:buClrTx/>
              <a:buSzTx/>
              <a:buFontTx/>
              <a:buNone/>
              <a:defRPr/>
            </a:pPr>
            <a:endParaRPr lang="bg-BG" sz="2000">
              <a:solidFill>
                <a:srgbClr val="333399"/>
              </a:solidFill>
              <a:latin typeface="Arial"/>
              <a:ea typeface="Arial Unicode MS"/>
              <a:cs typeface="Arial"/>
            </a:endParaRPr>
          </a:p>
          <a:p>
            <a:pPr algn="ctr">
              <a:spcBef>
                <a:spcPts val="0"/>
              </a:spcBef>
              <a:buClrTx/>
              <a:buSzTx/>
              <a:buFontTx/>
              <a:buNone/>
              <a:defRPr/>
            </a:pPr>
            <a:endParaRPr lang="bg-BG" sz="2000">
              <a:solidFill>
                <a:srgbClr val="333399"/>
              </a:solidFill>
              <a:latin typeface="Arial"/>
              <a:ea typeface="Arial Unicode MS"/>
              <a:cs typeface="Arial"/>
            </a:endParaRPr>
          </a:p>
          <a:p>
            <a:pPr algn="ctr">
              <a:spcBef>
                <a:spcPts val="0"/>
              </a:spcBef>
              <a:buClrTx/>
              <a:buSzTx/>
              <a:buFontTx/>
              <a:buNone/>
              <a:defRPr/>
            </a:pPr>
            <a:endParaRPr lang="bg-BG" sz="2000">
              <a:solidFill>
                <a:srgbClr val="333399"/>
              </a:solidFill>
              <a:latin typeface="Arial"/>
              <a:ea typeface="Arial Unicode MS"/>
              <a:cs typeface="Arial"/>
            </a:endParaRPr>
          </a:p>
          <a:p>
            <a:pPr marL="1819275" indent="-457200">
              <a:spcBef>
                <a:spcPts val="0"/>
              </a:spcBef>
              <a:buClrTx/>
              <a:buSzTx/>
              <a:tabLst>
                <a:tab pos="447675" algn="l"/>
              </a:tabLst>
              <a:defRPr/>
            </a:pPr>
            <a:r>
              <a:rPr lang="bg-BG" sz="2800">
                <a:solidFill>
                  <a:srgbClr val="333399"/>
                </a:solidFill>
                <a:latin typeface="Arial"/>
                <a:ea typeface="Arial Unicode MS"/>
                <a:cs typeface="Arial"/>
              </a:rPr>
              <a:t>Шарнирен </a:t>
            </a:r>
            <a:r>
              <a:rPr lang="bg-BG" sz="2800">
                <a:solidFill>
                  <a:srgbClr val="333399"/>
                </a:solidFill>
                <a:latin typeface="Arial"/>
                <a:ea typeface="Arial Unicode MS"/>
                <a:cs typeface="Arial"/>
              </a:rPr>
              <a:t>четиризвенник</a:t>
            </a:r>
            <a:r>
              <a:rPr lang="bg-BG" sz="2800">
                <a:solidFill>
                  <a:srgbClr val="333399"/>
                </a:solidFill>
                <a:latin typeface="Arial"/>
                <a:ea typeface="Arial Unicode MS"/>
                <a:cs typeface="Arial"/>
              </a:rPr>
              <a:t>;</a:t>
            </a:r>
            <a:endParaRPr/>
          </a:p>
          <a:p>
            <a:pPr marL="1819275" indent="-457200">
              <a:spcBef>
                <a:spcPts val="0"/>
              </a:spcBef>
              <a:buClrTx/>
              <a:buSzTx/>
              <a:tabLst>
                <a:tab pos="447675" algn="l"/>
              </a:tabLst>
              <a:defRPr/>
            </a:pPr>
            <a:endParaRPr lang="bg-BG" sz="2800">
              <a:solidFill>
                <a:srgbClr val="333399"/>
              </a:solidFill>
              <a:latin typeface="Arial"/>
              <a:ea typeface="Arial Unicode MS"/>
              <a:cs typeface="Arial"/>
            </a:endParaRPr>
          </a:p>
          <a:p>
            <a:pPr marL="1819275" indent="-457200">
              <a:spcBef>
                <a:spcPts val="0"/>
              </a:spcBef>
              <a:buClrTx/>
              <a:buSzTx/>
              <a:tabLst>
                <a:tab pos="447675" algn="l"/>
              </a:tabLst>
              <a:defRPr/>
            </a:pPr>
            <a:r>
              <a:rPr lang="bg-BG" sz="2800">
                <a:solidFill>
                  <a:srgbClr val="333399"/>
                </a:solidFill>
                <a:latin typeface="Arial"/>
                <a:ea typeface="Arial Unicode MS"/>
                <a:cs typeface="Arial"/>
              </a:rPr>
              <a:t>Коляно-мотовилков механизъм</a:t>
            </a:r>
            <a:r>
              <a:rPr lang="bg-BG" sz="2800">
                <a:solidFill>
                  <a:srgbClr val="333399"/>
                </a:solidFill>
                <a:latin typeface="Arial"/>
                <a:ea typeface="Arial Unicode MS"/>
                <a:cs typeface="Arial"/>
              </a:rPr>
              <a:t>;</a:t>
            </a:r>
            <a:endParaRPr/>
          </a:p>
          <a:p>
            <a:pPr marL="1819275" indent="-457200">
              <a:spcBef>
                <a:spcPts val="0"/>
              </a:spcBef>
              <a:buClrTx/>
              <a:buSzTx/>
              <a:tabLst>
                <a:tab pos="447675" algn="l"/>
              </a:tabLst>
              <a:defRPr/>
            </a:pPr>
            <a:endParaRPr lang="bg-BG" sz="2800">
              <a:solidFill>
                <a:srgbClr val="333399"/>
              </a:solidFill>
              <a:latin typeface="Arial"/>
              <a:ea typeface="Arial Unicode MS"/>
              <a:cs typeface="Arial"/>
            </a:endParaRPr>
          </a:p>
          <a:p>
            <a:pPr marL="1819275" indent="-457200">
              <a:spcBef>
                <a:spcPts val="0"/>
              </a:spcBef>
              <a:buClrTx/>
              <a:buSzTx/>
              <a:tabLst>
                <a:tab pos="447675" algn="l"/>
              </a:tabLst>
              <a:defRPr/>
            </a:pPr>
            <a:r>
              <a:rPr lang="bg-BG" sz="2800">
                <a:solidFill>
                  <a:srgbClr val="333399"/>
                </a:solidFill>
                <a:latin typeface="Arial"/>
                <a:ea typeface="Arial Unicode MS"/>
                <a:cs typeface="Arial"/>
              </a:rPr>
              <a:t>Кулисен механизъм</a:t>
            </a:r>
            <a:endParaRPr/>
          </a:p>
          <a:p>
            <a:pPr algn="ctr">
              <a:spcBef>
                <a:spcPts val="0"/>
              </a:spcBef>
              <a:buClrTx/>
              <a:buSzTx/>
              <a:buFontTx/>
              <a:buNone/>
              <a:defRPr/>
            </a:pPr>
            <a:endParaRPr lang="bg-BG" sz="2000">
              <a:solidFill>
                <a:srgbClr val="333399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17</a:t>
            </a:fld>
            <a:endParaRPr lang="bg-BG"/>
          </a:p>
        </p:txBody>
      </p:sp>
      <p:pic>
        <p:nvPicPr>
          <p:cNvPr id="8" name="Picture 7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57200" y="158336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95536" y="188640"/>
            <a:ext cx="714380" cy="7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 bwMode="auto">
          <a:xfrm>
            <a:off x="1979712" y="314997"/>
            <a:ext cx="5767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Шарнирен </a:t>
            </a: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четиризвенен</a:t>
            </a: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 механизъм</a:t>
            </a:r>
            <a:endParaRPr lang="bg-BG" sz="24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58289" y="843264"/>
            <a:ext cx="5292080" cy="2448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578269" y="3358777"/>
            <a:ext cx="5652120" cy="3361634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/>
        </p:nvCxnSpPr>
        <p:spPr bwMode="auto">
          <a:xfrm>
            <a:off x="1691680" y="3717032"/>
            <a:ext cx="792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 bwMode="auto">
          <a:xfrm>
            <a:off x="1758289" y="4725144"/>
            <a:ext cx="101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 bwMode="auto">
          <a:xfrm>
            <a:off x="1691680" y="5517232"/>
            <a:ext cx="11521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95536" y="188640"/>
            <a:ext cx="7143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12491" y="197616"/>
            <a:ext cx="5271301" cy="24392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79959" y="2636912"/>
            <a:ext cx="4067822" cy="3777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638390" y="2636912"/>
            <a:ext cx="4331716" cy="3076457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 bwMode="auto">
          <a:xfrm>
            <a:off x="4499992" y="2636912"/>
            <a:ext cx="72008" cy="38884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auto">
          <a:xfrm>
            <a:off x="395536" y="2924944"/>
            <a:ext cx="15121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683568" y="501317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 bwMode="auto">
          <a:xfrm>
            <a:off x="4788024" y="4175140"/>
            <a:ext cx="38164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6804248" y="899667"/>
            <a:ext cx="158500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bg-BG" sz="1600" b="1">
                <a:solidFill>
                  <a:srgbClr val="333399"/>
                </a:solidFill>
                <a:latin typeface="Arial"/>
                <a:ea typeface="Arial Unicode MS"/>
              </a:rPr>
              <a:t>Шарнирен </a:t>
            </a:r>
            <a:endParaRPr/>
          </a:p>
          <a:p>
            <a:pPr>
              <a:defRPr/>
            </a:pPr>
            <a:r>
              <a:rPr lang="bg-BG" sz="1600" b="1">
                <a:solidFill>
                  <a:srgbClr val="333399"/>
                </a:solidFill>
                <a:latin typeface="Arial"/>
                <a:ea typeface="Arial Unicode MS"/>
              </a:rPr>
              <a:t>четиризвенен</a:t>
            </a:r>
            <a:r>
              <a:rPr lang="bg-BG" sz="1600" b="1">
                <a:solidFill>
                  <a:srgbClr val="333399"/>
                </a:solidFill>
                <a:latin typeface="Arial"/>
                <a:ea typeface="Arial Unicode MS"/>
              </a:rPr>
              <a:t> </a:t>
            </a:r>
            <a:endParaRPr/>
          </a:p>
          <a:p>
            <a:pPr>
              <a:defRPr/>
            </a:pPr>
            <a:r>
              <a:rPr lang="bg-BG" sz="1600" b="1">
                <a:solidFill>
                  <a:srgbClr val="333399"/>
                </a:solidFill>
                <a:latin typeface="Arial"/>
                <a:ea typeface="Arial Unicode MS"/>
              </a:rPr>
              <a:t>механизъм</a:t>
            </a:r>
            <a:endParaRPr lang="bg-BG" sz="16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95536" y="186758"/>
            <a:ext cx="8229600" cy="850106"/>
          </a:xfrm>
        </p:spPr>
        <p:txBody>
          <a:bodyPr/>
          <a:lstStyle/>
          <a:p>
            <a:pPr>
              <a:defRPr/>
            </a:pPr>
            <a:r>
              <a:rPr lang="bg-BG" sz="2400">
                <a:solidFill>
                  <a:srgbClr val="C00000"/>
                </a:solidFill>
                <a:latin typeface="Arial"/>
                <a:cs typeface="Arial"/>
              </a:rPr>
              <a:t>Кинематичен анализ на равнинни </a:t>
            </a:r>
            <a:r>
              <a:rPr lang="bg-BG" sz="2400">
                <a:solidFill>
                  <a:srgbClr val="C00000"/>
                </a:solidFill>
                <a:latin typeface="Arial"/>
                <a:cs typeface="Arial"/>
              </a:rPr>
              <a:t>механизми</a:t>
            </a:r>
            <a:endParaRPr lang="bg-BG" sz="240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2</a:t>
            </a:fld>
            <a:endParaRPr lang="bg-BG"/>
          </a:p>
        </p:txBody>
      </p:sp>
      <p:sp>
        <p:nvSpPr>
          <p:cNvPr id="7" name="TextBox 6"/>
          <p:cNvSpPr txBox="1"/>
          <p:nvPr/>
        </p:nvSpPr>
        <p:spPr bwMode="auto">
          <a:xfrm>
            <a:off x="457200" y="1134253"/>
            <a:ext cx="8229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33399"/>
              </a:buClr>
              <a:buSzPct val="85000"/>
              <a:buFont typeface="Wingdings"/>
              <a:buChar char="Ø"/>
              <a:defRPr/>
            </a:pPr>
            <a:r>
              <a:rPr lang="bg-BG" sz="2000">
                <a:solidFill>
                  <a:srgbClr val="333399"/>
                </a:solidFill>
                <a:latin typeface="Arial"/>
              </a:rPr>
              <a:t>Кинематичният анализ </a:t>
            </a:r>
            <a:r>
              <a:rPr lang="bg-BG" sz="2000">
                <a:latin typeface="Arial"/>
              </a:rPr>
              <a:t>обхваща геометричното и кинематичното изследване на механизмите независимо от действащите върху тях сили.</a:t>
            </a:r>
            <a:endParaRPr/>
          </a:p>
          <a:p>
            <a:pPr>
              <a:buClr>
                <a:srgbClr val="333399"/>
              </a:buClr>
              <a:buSzPct val="85000"/>
              <a:defRPr/>
            </a:pPr>
            <a:endParaRPr lang="bg-BG" sz="2000">
              <a:latin typeface="Arial"/>
            </a:endParaRPr>
          </a:p>
          <a:p>
            <a:pPr marL="342900" indent="-342900">
              <a:buClr>
                <a:srgbClr val="333399"/>
              </a:buClr>
              <a:buSzPct val="85000"/>
              <a:buFont typeface="Wingdings"/>
              <a:buChar char="Ø"/>
              <a:defRPr/>
            </a:pPr>
            <a:r>
              <a:rPr lang="bg-BG" sz="2000">
                <a:latin typeface="Arial"/>
              </a:rPr>
              <a:t>Основни задачи на този анализ са:</a:t>
            </a:r>
            <a:endParaRPr/>
          </a:p>
          <a:p>
            <a:pPr>
              <a:buClr>
                <a:srgbClr val="333399"/>
              </a:buClr>
              <a:buSzPct val="85000"/>
              <a:defRPr/>
            </a:pPr>
            <a:endParaRPr lang="bg-BG" sz="2000">
              <a:latin typeface="Arial"/>
            </a:endParaRPr>
          </a:p>
          <a:p>
            <a:pPr marL="342900" indent="-342900">
              <a:buClr>
                <a:srgbClr val="333399"/>
              </a:buClr>
              <a:buSzPct val="85000"/>
              <a:buFont typeface="Wingdings"/>
              <a:buChar char="ü"/>
              <a:defRPr/>
            </a:pPr>
            <a:r>
              <a:rPr lang="bg-BG" sz="2000">
                <a:latin typeface="Arial"/>
              </a:rPr>
              <a:t>Определяне на положенията на звената и траекториите на определени точки;</a:t>
            </a:r>
            <a:endParaRPr/>
          </a:p>
          <a:p>
            <a:pPr>
              <a:buClr>
                <a:srgbClr val="333399"/>
              </a:buClr>
              <a:buSzPct val="85000"/>
              <a:defRPr/>
            </a:pPr>
            <a:endParaRPr lang="bg-BG" sz="2000">
              <a:latin typeface="Arial"/>
            </a:endParaRPr>
          </a:p>
          <a:p>
            <a:pPr marL="342900" indent="-342900">
              <a:buClr>
                <a:srgbClr val="333399"/>
              </a:buClr>
              <a:buSzPct val="85000"/>
              <a:buFont typeface="Wingdings"/>
              <a:buChar char="ü"/>
              <a:defRPr/>
            </a:pPr>
            <a:r>
              <a:rPr lang="bg-BG" sz="2000">
                <a:latin typeface="Arial"/>
              </a:rPr>
              <a:t>Определяне на линейните скорости и ускоренията на точките, ъгловите скорости и ъгловите ускорения.</a:t>
            </a:r>
            <a:endParaRPr/>
          </a:p>
          <a:p>
            <a:pPr marL="342900" indent="-342900">
              <a:buClr>
                <a:srgbClr val="333399"/>
              </a:buClr>
              <a:buSzPct val="85000"/>
              <a:buFont typeface="Wingdings"/>
              <a:buChar char="ü"/>
              <a:defRPr/>
            </a:pPr>
            <a:endParaRPr lang="bg-BG" sz="2000">
              <a:latin typeface="Arial"/>
            </a:endParaRPr>
          </a:p>
          <a:p>
            <a:pPr algn="just">
              <a:buClr>
                <a:srgbClr val="333399"/>
              </a:buClr>
              <a:buSzPct val="85000"/>
              <a:defRPr/>
            </a:pPr>
            <a:r>
              <a:rPr lang="bg-BG" sz="2000">
                <a:latin typeface="Arial"/>
              </a:rPr>
              <a:t>Кинематичният анализ се провежда при </a:t>
            </a:r>
            <a:r>
              <a:rPr lang="bg-BG" sz="2000">
                <a:solidFill>
                  <a:srgbClr val="333399"/>
                </a:solidFill>
                <a:latin typeface="Arial"/>
              </a:rPr>
              <a:t>зададена схема на механизма, размери на звената и закон за движение на началното звено (началните звена). </a:t>
            </a:r>
            <a:r>
              <a:rPr lang="bg-BG" sz="2000">
                <a:latin typeface="Arial"/>
              </a:rPr>
              <a:t>Използват се аналитични, графични и графо-аналитични методи за анализ на механизмите.</a:t>
            </a:r>
            <a:endParaRPr/>
          </a:p>
          <a:p>
            <a:pPr marL="342900" indent="-342900">
              <a:buClr>
                <a:srgbClr val="333399"/>
              </a:buClr>
              <a:buSzPct val="85000"/>
              <a:buFont typeface="Wingdings"/>
              <a:buChar char="Ø"/>
              <a:defRPr/>
            </a:pPr>
            <a:endParaRPr lang="bg-BG" sz="2000">
              <a:latin typeface="Arial"/>
            </a:endParaRPr>
          </a:p>
        </p:txBody>
      </p:sp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79512" y="206250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95536" y="188640"/>
            <a:ext cx="714380" cy="7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 bwMode="auto">
          <a:xfrm>
            <a:off x="2267744" y="197446"/>
            <a:ext cx="5036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Коляно-</a:t>
            </a: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мотовилков</a:t>
            </a: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 механизъм</a:t>
            </a:r>
            <a:endParaRPr lang="bg-BG" sz="24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19672" y="764704"/>
            <a:ext cx="6556703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051720" y="3384847"/>
            <a:ext cx="5111220" cy="3412786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 bwMode="auto">
          <a:xfrm>
            <a:off x="2123728" y="3789040"/>
            <a:ext cx="792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 bwMode="auto">
          <a:xfrm>
            <a:off x="2195736" y="4869159"/>
            <a:ext cx="10081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auto">
          <a:xfrm>
            <a:off x="2267744" y="5805264"/>
            <a:ext cx="10081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95536" y="188640"/>
            <a:ext cx="7143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94685" y="692696"/>
            <a:ext cx="6100933" cy="23450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518103" y="188640"/>
            <a:ext cx="4977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bg-BG" sz="2000" b="1">
                <a:solidFill>
                  <a:srgbClr val="333399"/>
                </a:solidFill>
                <a:latin typeface="Arial"/>
                <a:ea typeface="Arial Unicode MS"/>
              </a:rPr>
              <a:t>Коляно-</a:t>
            </a:r>
            <a:r>
              <a:rPr lang="bg-BG" sz="2000" b="1">
                <a:solidFill>
                  <a:srgbClr val="333399"/>
                </a:solidFill>
                <a:latin typeface="Arial"/>
                <a:ea typeface="Arial Unicode MS"/>
              </a:rPr>
              <a:t>мотовилков</a:t>
            </a:r>
            <a:r>
              <a:rPr lang="bg-BG" sz="2000" b="1">
                <a:solidFill>
                  <a:srgbClr val="333399"/>
                </a:solidFill>
                <a:latin typeface="Arial"/>
                <a:ea typeface="Arial Unicode MS"/>
              </a:rPr>
              <a:t> механизъм</a:t>
            </a:r>
            <a:endParaRPr lang="bg-BG" sz="20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9512" y="3429000"/>
            <a:ext cx="4393231" cy="2940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499992" y="3284984"/>
            <a:ext cx="4465871" cy="3008555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4499992" y="3284984"/>
            <a:ext cx="0" cy="3168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95536" y="188640"/>
            <a:ext cx="7143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9512" y="934274"/>
            <a:ext cx="4775350" cy="2592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987824" y="186780"/>
            <a:ext cx="3248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Кулисен</a:t>
            </a: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 механизъм</a:t>
            </a:r>
            <a:endParaRPr lang="bg-BG" sz="24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716016" y="1196752"/>
            <a:ext cx="4256374" cy="1586503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 bwMode="auto">
          <a:xfrm>
            <a:off x="4716016" y="1556792"/>
            <a:ext cx="720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 bwMode="auto">
          <a:xfrm>
            <a:off x="4860032" y="2492896"/>
            <a:ext cx="864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109916" y="3886602"/>
            <a:ext cx="6444208" cy="2641127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/>
        </p:nvCxnSpPr>
        <p:spPr bwMode="auto">
          <a:xfrm>
            <a:off x="1187624" y="4365104"/>
            <a:ext cx="9361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95536" y="188640"/>
            <a:ext cx="7143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403648" y="186780"/>
            <a:ext cx="4513480" cy="24501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231819" y="672186"/>
            <a:ext cx="3248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Кулисен</a:t>
            </a:r>
            <a:r>
              <a:rPr lang="bg-BG" sz="2400" b="1">
                <a:solidFill>
                  <a:srgbClr val="333399"/>
                </a:solidFill>
                <a:latin typeface="Arial"/>
                <a:ea typeface="Arial Unicode MS"/>
              </a:rPr>
              <a:t> механизъм</a:t>
            </a:r>
            <a:endParaRPr lang="bg-BG" sz="24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64509" y="2780928"/>
            <a:ext cx="4365508" cy="3312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730708" y="3002712"/>
            <a:ext cx="4250484" cy="2868799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4630017" y="2780928"/>
            <a:ext cx="0" cy="3456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14414" y="274638"/>
            <a:ext cx="7472386" cy="1143000"/>
          </a:xfrm>
        </p:spPr>
        <p:txBody>
          <a:bodyPr/>
          <a:lstStyle/>
          <a:p>
            <a:pPr>
              <a:defRPr/>
            </a:pPr>
            <a:r>
              <a:rPr lang="bg-BG" sz="1800" b="1">
                <a:solidFill>
                  <a:schemeClr val="tx1"/>
                </a:solidFill>
                <a:latin typeface="Arial"/>
                <a:cs typeface="Arial"/>
              </a:rPr>
              <a:t>Технически Университет – София</a:t>
            </a:r>
            <a:br>
              <a:rPr lang="bg-BG" sz="1800" b="1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bg-BG" sz="1800" b="1">
                <a:solidFill>
                  <a:schemeClr val="tx1"/>
                </a:solidFill>
                <a:latin typeface="Arial"/>
                <a:cs typeface="Arial"/>
              </a:rPr>
              <a:t>Машиностроителен факултет</a:t>
            </a:r>
            <a:br>
              <a:rPr lang="bg-BG" sz="1800" b="1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bg-BG" sz="1800" b="1">
                <a:solidFill>
                  <a:schemeClr val="tx1"/>
                </a:solidFill>
                <a:latin typeface="Arial"/>
                <a:cs typeface="Arial"/>
              </a:rPr>
              <a:t>Катедра “Прецизна техника и </a:t>
            </a:r>
            <a:r>
              <a:rPr lang="bg-BG" sz="1800" b="1">
                <a:solidFill>
                  <a:schemeClr val="tx1"/>
                </a:solidFill>
                <a:latin typeface="Arial"/>
                <a:cs typeface="Arial"/>
              </a:rPr>
              <a:t>уредостроене</a:t>
            </a:r>
            <a:r>
              <a:rPr lang="bg-BG" sz="1800" b="1">
                <a:solidFill>
                  <a:schemeClr val="tx1"/>
                </a:solidFill>
                <a:latin typeface="Arial"/>
                <a:cs typeface="Arial"/>
              </a:rPr>
              <a:t>”</a:t>
            </a:r>
            <a:endParaRPr lang="bg-BG" sz="1800" b="1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ctr">
              <a:buNone/>
              <a:defRPr/>
            </a:pPr>
            <a:endParaRPr lang="bg-BG" sz="4000">
              <a:solidFill>
                <a:srgbClr val="3333CC"/>
              </a:solidFill>
              <a:latin typeface="Arial"/>
              <a:cs typeface="Arial"/>
            </a:endParaRPr>
          </a:p>
          <a:p>
            <a:pPr algn="ctr">
              <a:buNone/>
              <a:defRPr/>
            </a:pPr>
            <a:r>
              <a:rPr lang="bg-BG" sz="4000">
                <a:solidFill>
                  <a:srgbClr val="3333CC"/>
                </a:solidFill>
                <a:latin typeface="Arial"/>
                <a:cs typeface="Arial"/>
              </a:rPr>
              <a:t>Благодаря за вниманието!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24</a:t>
            </a:fld>
            <a:endParaRPr lang="bg-BG"/>
          </a:p>
        </p:txBody>
      </p:sp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57158" y="357166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 bwMode="auto">
          <a:xfrm>
            <a:off x="500034" y="4714884"/>
            <a:ext cx="8147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bg-BG"/>
              <a:t>В презентацията са използвани материали от:</a:t>
            </a:r>
            <a:endParaRPr/>
          </a:p>
          <a:p>
            <a:pPr>
              <a:defRPr/>
            </a:pPr>
            <a:endParaRPr lang="bg-BG"/>
          </a:p>
          <a:p>
            <a:pPr>
              <a:defRPr/>
            </a:pPr>
            <a:r>
              <a:rPr lang="bg-BG"/>
              <a:t>1. Учебник: </a:t>
            </a:r>
            <a:r>
              <a:rPr lang="ru-RU">
                <a:latin typeface="Arial"/>
              </a:rPr>
              <a:t>Недев, Ц., Лилов, </a:t>
            </a:r>
            <a:r>
              <a:rPr lang="ru-RU" i="1">
                <a:latin typeface="Arial"/>
              </a:rPr>
              <a:t>Машинознание</a:t>
            </a:r>
            <a:r>
              <a:rPr lang="ru-RU">
                <a:latin typeface="Arial"/>
              </a:rPr>
              <a:t>, Софттрейд, 2011;</a:t>
            </a:r>
            <a:endParaRPr/>
          </a:p>
          <a:p>
            <a:pPr>
              <a:defRPr/>
            </a:pPr>
            <a:r>
              <a:rPr lang="ru-RU">
                <a:latin typeface="Arial"/>
              </a:rPr>
              <a:t>2. Презентация, катедра ТММ;</a:t>
            </a:r>
            <a:endParaRPr/>
          </a:p>
          <a:p>
            <a:pPr>
              <a:defRPr/>
            </a:pPr>
            <a:r>
              <a:rPr lang="ru-RU">
                <a:latin typeface="Arial"/>
              </a:rPr>
              <a:t>3. Други източници.</a:t>
            </a:r>
            <a:endParaRPr lang="bg-BG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116632"/>
            <a:ext cx="8229600" cy="792087"/>
          </a:xfrm>
        </p:spPr>
        <p:txBody>
          <a:bodyPr/>
          <a:lstStyle/>
          <a:p>
            <a:pPr>
              <a:defRPr/>
            </a:pPr>
            <a:r>
              <a:rPr lang="bg-BG" sz="2400">
                <a:solidFill>
                  <a:srgbClr val="C00000"/>
                </a:solidFill>
                <a:latin typeface="Arial"/>
                <a:cs typeface="Arial"/>
              </a:rPr>
              <a:t>Кинематичен анализ на равнинни механизми</a:t>
            </a:r>
            <a:endParaRPr lang="bg-BG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24744"/>
            <a:ext cx="8435280" cy="4971256"/>
          </a:xfrm>
        </p:spPr>
        <p:txBody>
          <a:bodyPr/>
          <a:lstStyle/>
          <a:p>
            <a:pPr>
              <a:defRPr/>
            </a:pPr>
            <a:r>
              <a:rPr lang="bg-BG" sz="2000">
                <a:solidFill>
                  <a:srgbClr val="FF0000"/>
                </a:solidFill>
                <a:latin typeface="Arial"/>
                <a:cs typeface="Arial"/>
              </a:rPr>
              <a:t>Положение на звената, траектории</a:t>
            </a:r>
            <a:endParaRPr/>
          </a:p>
          <a:p>
            <a:pPr marL="0" indent="0">
              <a:buNone/>
              <a:defRPr/>
            </a:pPr>
            <a:r>
              <a:rPr lang="bg-BG" sz="2000">
                <a:latin typeface="Arial"/>
                <a:cs typeface="Arial"/>
              </a:rPr>
              <a:t>При графичните решения схемата на механизма и различните параметри на движенията се изобразяват на чертежите условно, в подходящо избрани мащаби – </a:t>
            </a:r>
            <a:r>
              <a:rPr lang="bg-BG" sz="2000">
                <a:solidFill>
                  <a:srgbClr val="333399"/>
                </a:solidFill>
                <a:latin typeface="Arial"/>
                <a:cs typeface="Arial"/>
              </a:rPr>
              <a:t>мащабни модули</a:t>
            </a:r>
            <a:r>
              <a:rPr lang="bg-BG" sz="2000">
                <a:latin typeface="Arial"/>
                <a:cs typeface="Arial"/>
              </a:rPr>
              <a:t>.</a:t>
            </a:r>
            <a:endParaRPr/>
          </a:p>
          <a:p>
            <a:pPr marL="0" indent="0">
              <a:buNone/>
              <a:defRPr/>
            </a:pPr>
            <a:endParaRPr lang="bg-BG" sz="2000">
              <a:latin typeface="Arial"/>
              <a:cs typeface="Arial"/>
            </a:endParaRPr>
          </a:p>
          <a:p>
            <a:pPr marL="0" indent="0">
              <a:buNone/>
              <a:defRPr/>
            </a:pPr>
            <a:r>
              <a:rPr lang="bg-BG" sz="2000">
                <a:solidFill>
                  <a:srgbClr val="333399"/>
                </a:solidFill>
                <a:latin typeface="Arial"/>
                <a:cs typeface="Arial"/>
              </a:rPr>
              <a:t>Мащабен модул </a:t>
            </a:r>
            <a:r>
              <a:rPr lang="bg-BG" sz="2000">
                <a:latin typeface="Arial"/>
                <a:cs typeface="Arial"/>
              </a:rPr>
              <a:t>– отношението между действителната големина на величината, изразена в съответните единици, и дължината на отсечката, която изобразява тази величина на чертежа в милиметри.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3</a:t>
            </a:fld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7200" y="4221088"/>
            <a:ext cx="2663389" cy="1115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64773" y="4141219"/>
            <a:ext cx="3204261" cy="1145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120589" y="5367832"/>
            <a:ext cx="2848131" cy="1142470"/>
          </a:xfrm>
          <a:prstGeom prst="rect">
            <a:avLst/>
          </a:prstGeom>
        </p:spPr>
      </p:pic>
      <p:pic>
        <p:nvPicPr>
          <p:cNvPr id="9" name="Picture 8" descr="Logo-TU-blue-3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79512" y="194340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188640"/>
            <a:ext cx="8229600" cy="792087"/>
          </a:xfrm>
        </p:spPr>
        <p:txBody>
          <a:bodyPr/>
          <a:lstStyle/>
          <a:p>
            <a:pPr>
              <a:defRPr/>
            </a:pPr>
            <a:r>
              <a:rPr lang="bg-BG" sz="2400">
                <a:solidFill>
                  <a:srgbClr val="C00000"/>
                </a:solidFill>
                <a:latin typeface="Arial"/>
                <a:cs typeface="Arial"/>
              </a:rPr>
              <a:t>Кинематичен анализ на равнинни механизми</a:t>
            </a:r>
            <a:endParaRPr lang="bg-BG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38233" y="1085528"/>
            <a:ext cx="8496944" cy="4824536"/>
          </a:xfrm>
        </p:spPr>
        <p:txBody>
          <a:bodyPr/>
          <a:lstStyle/>
          <a:p>
            <a:pPr>
              <a:buFont typeface="Wingdings"/>
              <a:buChar char="Ø"/>
              <a:defRPr/>
            </a:pPr>
            <a:r>
              <a:rPr lang="bg-BG" sz="2000">
                <a:latin typeface="Arial"/>
                <a:cs typeface="Arial"/>
              </a:rPr>
              <a:t>Графичната зависимост между преместването на дадено изпълнително звено (ъглово или линейно) и преместването на началното звено се нарича </a:t>
            </a:r>
            <a:r>
              <a:rPr lang="bg-BG" sz="2000">
                <a:solidFill>
                  <a:srgbClr val="333399"/>
                </a:solidFill>
                <a:latin typeface="Arial"/>
                <a:cs typeface="Arial"/>
              </a:rPr>
              <a:t>функция на положението на механизма</a:t>
            </a:r>
            <a:r>
              <a:rPr lang="bg-BG" sz="2000">
                <a:latin typeface="Arial"/>
                <a:cs typeface="Arial"/>
              </a:rPr>
              <a:t>.</a:t>
            </a:r>
            <a:endParaRPr/>
          </a:p>
          <a:p>
            <a:pPr>
              <a:defRPr/>
            </a:pPr>
            <a:endParaRPr lang="bg-BG" sz="2000">
              <a:latin typeface="Arial"/>
              <a:cs typeface="Arial"/>
            </a:endParaRPr>
          </a:p>
          <a:p>
            <a:pPr>
              <a:buFont typeface="Wingdings"/>
              <a:buChar char="Ø"/>
              <a:defRPr/>
            </a:pPr>
            <a:r>
              <a:rPr lang="bg-BG" sz="2000">
                <a:solidFill>
                  <a:srgbClr val="333399"/>
                </a:solidFill>
                <a:latin typeface="Arial"/>
                <a:cs typeface="Arial"/>
              </a:rPr>
              <a:t>Предавателно отношение</a:t>
            </a:r>
            <a:r>
              <a:rPr lang="bg-BG" sz="2000">
                <a:latin typeface="Arial"/>
                <a:cs typeface="Arial"/>
              </a:rPr>
              <a:t>, или </a:t>
            </a:r>
            <a:r>
              <a:rPr lang="bg-BG" sz="2000">
                <a:solidFill>
                  <a:srgbClr val="333399"/>
                </a:solidFill>
                <a:latin typeface="Arial"/>
                <a:cs typeface="Arial"/>
              </a:rPr>
              <a:t>първа предавателна функция</a:t>
            </a:r>
            <a:r>
              <a:rPr lang="bg-BG" sz="2000">
                <a:latin typeface="Arial"/>
                <a:cs typeface="Arial"/>
              </a:rPr>
              <a:t> - отношението между елементарните премествания на съответните звена, например между тези на изпълнителното и началното звено.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4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9997" y="4238222"/>
            <a:ext cx="8173415" cy="1262696"/>
          </a:xfrm>
          <a:prstGeom prst="rect">
            <a:avLst/>
          </a:prstGeom>
        </p:spPr>
      </p:pic>
      <p:pic>
        <p:nvPicPr>
          <p:cNvPr id="7" name="Picture 6" descr="Logo-TU-blue-3D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51520" y="188640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2909" y="476080"/>
            <a:ext cx="8043890" cy="595466"/>
          </a:xfrm>
        </p:spPr>
        <p:txBody>
          <a:bodyPr/>
          <a:lstStyle/>
          <a:p>
            <a:pPr lvl="1">
              <a:defRPr/>
            </a:pPr>
            <a:r>
              <a:rPr lang="bg-BG" sz="2400" b="1">
                <a:solidFill>
                  <a:srgbClr val="C00000"/>
                </a:solidFill>
                <a:latin typeface="Arial"/>
              </a:rPr>
              <a:t>Класификация на механизмите - Елементарни лостови механизми</a:t>
            </a:r>
            <a:br>
              <a:rPr lang="bg-BG" sz="2400" b="1">
                <a:solidFill>
                  <a:srgbClr val="C00000"/>
                </a:solidFill>
                <a:latin typeface="Arial"/>
              </a:rPr>
            </a:br>
            <a:br>
              <a:rPr lang="bg-BG" sz="2200">
                <a:solidFill>
                  <a:srgbClr val="C00000"/>
                </a:solidFill>
                <a:latin typeface="Arial"/>
              </a:rPr>
            </a:br>
            <a:endParaRPr lang="bg-BG" sz="2200">
              <a:solidFill>
                <a:srgbClr val="C00000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142844" y="5072074"/>
            <a:ext cx="4357718" cy="1357322"/>
          </a:xfrm>
        </p:spPr>
        <p:txBody>
          <a:bodyPr/>
          <a:lstStyle/>
          <a:p>
            <a:pPr>
              <a:buNone/>
              <a:defRPr/>
            </a:pPr>
            <a:r>
              <a:rPr lang="bg-BG" sz="1800">
                <a:solidFill>
                  <a:srgbClr val="000099"/>
                </a:solidFill>
                <a:latin typeface="Arial"/>
                <a:cs typeface="Arial"/>
              </a:rPr>
              <a:t>1. Шарнирен </a:t>
            </a:r>
            <a:r>
              <a:rPr lang="bg-BG" sz="1800">
                <a:solidFill>
                  <a:srgbClr val="000099"/>
                </a:solidFill>
                <a:latin typeface="Arial"/>
                <a:cs typeface="Arial"/>
              </a:rPr>
              <a:t>четиризвенен</a:t>
            </a:r>
            <a:r>
              <a:rPr lang="bg-BG" sz="1800">
                <a:solidFill>
                  <a:srgbClr val="000099"/>
                </a:solidFill>
                <a:latin typeface="Arial"/>
                <a:cs typeface="Arial"/>
              </a:rPr>
              <a:t> механизъм; </a:t>
            </a:r>
            <a:endParaRPr/>
          </a:p>
          <a:p>
            <a:pPr>
              <a:buNone/>
              <a:defRPr/>
            </a:pPr>
            <a:r>
              <a:rPr lang="bg-BG" sz="1800">
                <a:solidFill>
                  <a:srgbClr val="000099"/>
                </a:solidFill>
                <a:latin typeface="Arial"/>
                <a:cs typeface="Arial"/>
              </a:rPr>
              <a:t>2. </a:t>
            </a:r>
            <a:r>
              <a:rPr lang="bg-BG" sz="1800">
                <a:solidFill>
                  <a:srgbClr val="000099"/>
                </a:solidFill>
                <a:latin typeface="Arial"/>
                <a:cs typeface="Arial"/>
              </a:rPr>
              <a:t>Кулисен</a:t>
            </a:r>
            <a:r>
              <a:rPr lang="bg-BG" sz="1800">
                <a:solidFill>
                  <a:srgbClr val="000099"/>
                </a:solidFill>
                <a:latin typeface="Arial"/>
                <a:cs typeface="Arial"/>
              </a:rPr>
              <a:t> механизъм;</a:t>
            </a:r>
            <a:endParaRPr/>
          </a:p>
          <a:p>
            <a:pPr>
              <a:buNone/>
              <a:defRPr/>
            </a:pPr>
            <a:r>
              <a:rPr lang="bg-BG" sz="1800">
                <a:solidFill>
                  <a:srgbClr val="000099"/>
                </a:solidFill>
                <a:latin typeface="Arial"/>
                <a:cs typeface="Arial"/>
              </a:rPr>
              <a:t>3. </a:t>
            </a:r>
            <a:r>
              <a:rPr lang="bg-BG" sz="1800">
                <a:solidFill>
                  <a:srgbClr val="000099"/>
                </a:solidFill>
                <a:latin typeface="Arial"/>
                <a:cs typeface="Arial"/>
              </a:rPr>
              <a:t>Коляно-мотовилков</a:t>
            </a:r>
            <a:r>
              <a:rPr lang="bg-BG" sz="1800">
                <a:solidFill>
                  <a:srgbClr val="000099"/>
                </a:solidFill>
                <a:latin typeface="Arial"/>
                <a:cs typeface="Arial"/>
              </a:rPr>
              <a:t> механизъм; </a:t>
            </a:r>
            <a:endParaRPr lang="en-US" sz="1800">
              <a:solidFill>
                <a:srgbClr val="000099"/>
              </a:solidFill>
              <a:latin typeface="Arial"/>
              <a:cs typeface="Arial"/>
            </a:endParaRPr>
          </a:p>
          <a:p>
            <a:pPr>
              <a:buNone/>
              <a:defRPr/>
            </a:pPr>
            <a:endParaRPr lang="en-US" sz="2000">
              <a:latin typeface="Arial"/>
              <a:cs typeface="Arial"/>
            </a:endParaRPr>
          </a:p>
          <a:p>
            <a:pPr>
              <a:buNone/>
              <a:defRPr/>
            </a:pPr>
            <a:endParaRPr lang="bg-BG" sz="20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5</a:t>
            </a:fld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56401" y="976382"/>
            <a:ext cx="7031198" cy="3952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643438" y="5429264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bg-BG">
                <a:solidFill>
                  <a:srgbClr val="000099"/>
                </a:solidFill>
                <a:latin typeface="Arial"/>
              </a:rPr>
              <a:t>5. Синусен механизъм;</a:t>
            </a:r>
            <a:endParaRPr lang="en-US"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643438" y="5072074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bg-BG">
                <a:solidFill>
                  <a:srgbClr val="000099"/>
                </a:solidFill>
                <a:latin typeface="Arial"/>
              </a:rPr>
              <a:t>4. </a:t>
            </a:r>
            <a:r>
              <a:rPr lang="bg-BG">
                <a:solidFill>
                  <a:srgbClr val="000099"/>
                </a:solidFill>
                <a:latin typeface="Arial"/>
              </a:rPr>
              <a:t>Тангенсен</a:t>
            </a:r>
            <a:r>
              <a:rPr lang="bg-BG">
                <a:solidFill>
                  <a:srgbClr val="000099"/>
                </a:solidFill>
                <a:latin typeface="Arial"/>
              </a:rPr>
              <a:t> механизъм; </a:t>
            </a:r>
            <a:endParaRPr lang="en-US"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643438" y="5786454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bg-BG">
                <a:solidFill>
                  <a:srgbClr val="000099"/>
                </a:solidFill>
                <a:latin typeface="Arial"/>
              </a:rPr>
              <a:t>6. </a:t>
            </a:r>
            <a:r>
              <a:rPr lang="bg-BG">
                <a:solidFill>
                  <a:srgbClr val="000099"/>
                </a:solidFill>
                <a:latin typeface="Arial"/>
              </a:rPr>
              <a:t>Елипсографен</a:t>
            </a:r>
            <a:r>
              <a:rPr lang="bg-BG">
                <a:solidFill>
                  <a:srgbClr val="000099"/>
                </a:solidFill>
                <a:latin typeface="Arial"/>
              </a:rPr>
              <a:t> механизъм;</a:t>
            </a:r>
            <a:endParaRPr lang="en-US"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633913" y="6131502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bg-BG">
                <a:solidFill>
                  <a:srgbClr val="000099"/>
                </a:solidFill>
                <a:latin typeface="Arial"/>
              </a:rPr>
              <a:t>7. Механизъм на </a:t>
            </a:r>
            <a:r>
              <a:rPr lang="bg-BG">
                <a:solidFill>
                  <a:srgbClr val="000099"/>
                </a:solidFill>
                <a:latin typeface="Arial"/>
              </a:rPr>
              <a:t>Олдхамов</a:t>
            </a:r>
            <a:r>
              <a:rPr lang="bg-BG">
                <a:solidFill>
                  <a:srgbClr val="000099"/>
                </a:solidFill>
                <a:latin typeface="Arial"/>
              </a:rPr>
              <a:t> </a:t>
            </a:r>
            <a:r>
              <a:rPr lang="bg-BG">
                <a:solidFill>
                  <a:srgbClr val="000099"/>
                </a:solidFill>
                <a:latin typeface="Arial"/>
              </a:rPr>
              <a:t>съединител.</a:t>
            </a:r>
            <a:endParaRPr/>
          </a:p>
        </p:txBody>
      </p:sp>
      <p:pic>
        <p:nvPicPr>
          <p:cNvPr id="12" name="Picture 11" descr="Logo-TU-blue-3D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42844" y="102349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64357" y="182612"/>
            <a:ext cx="8229600" cy="368280"/>
          </a:xfrm>
        </p:spPr>
        <p:txBody>
          <a:bodyPr/>
          <a:lstStyle/>
          <a:p>
            <a:pPr>
              <a:defRPr/>
            </a:pPr>
            <a:r>
              <a:rPr lang="bg-BG" sz="2000" b="1">
                <a:solidFill>
                  <a:srgbClr val="C00000"/>
                </a:solidFill>
                <a:latin typeface="Arial"/>
                <a:cs typeface="Arial"/>
              </a:rPr>
              <a:t>КИНЕМАТИКА НА ТОЧКА. Сложно движение на точка.</a:t>
            </a:r>
            <a:endParaRPr lang="bg-BG" sz="2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57158" y="4429132"/>
            <a:ext cx="8643998" cy="1666868"/>
          </a:xfrm>
        </p:spPr>
        <p:txBody>
          <a:bodyPr/>
          <a:lstStyle/>
          <a:p>
            <a:pPr>
              <a:buFont typeface="Wingdings"/>
              <a:buChar char="Ø"/>
              <a:defRPr/>
            </a:pPr>
            <a:r>
              <a:rPr lang="bg-BG" sz="1800">
                <a:latin typeface="Arial"/>
                <a:cs typeface="Arial"/>
              </a:rPr>
              <a:t>Изучава се движението на т. М спрямо неподвижната координатна система </a:t>
            </a:r>
            <a:r>
              <a:rPr lang="en-US" sz="1800">
                <a:latin typeface="Arial"/>
                <a:cs typeface="Arial"/>
              </a:rPr>
              <a:t>Oxyz</a:t>
            </a:r>
            <a:r>
              <a:rPr lang="en-US" sz="1800">
                <a:latin typeface="Arial"/>
                <a:cs typeface="Arial"/>
              </a:rPr>
              <a:t>. </a:t>
            </a:r>
            <a:r>
              <a:rPr lang="bg-BG" sz="1800">
                <a:latin typeface="Arial"/>
                <a:cs typeface="Arial"/>
              </a:rPr>
              <a:t>т.М извършва определени движения спрямо подвижното тяло </a:t>
            </a:r>
            <a:r>
              <a:rPr lang="en-US" sz="1800">
                <a:latin typeface="Arial"/>
                <a:cs typeface="Arial"/>
              </a:rPr>
              <a:t>q.</a:t>
            </a:r>
            <a:endParaRPr/>
          </a:p>
          <a:p>
            <a:pPr>
              <a:buNone/>
              <a:defRPr/>
            </a:pPr>
            <a:endParaRPr lang="bg-BG" sz="1800">
              <a:latin typeface="Arial"/>
              <a:cs typeface="Arial"/>
            </a:endParaRPr>
          </a:p>
          <a:p>
            <a:pPr>
              <a:buFont typeface="Wingdings"/>
              <a:buChar char="q"/>
              <a:defRPr/>
            </a:pPr>
            <a:r>
              <a:rPr lang="en-US" sz="1800">
                <a:latin typeface="Arial"/>
                <a:cs typeface="Arial"/>
              </a:rPr>
              <a:t>Oxyz</a:t>
            </a:r>
            <a:r>
              <a:rPr lang="en-US" sz="1800">
                <a:latin typeface="Arial"/>
                <a:cs typeface="Arial"/>
              </a:rPr>
              <a:t> – </a:t>
            </a:r>
            <a:r>
              <a:rPr lang="bg-BG" sz="1800">
                <a:latin typeface="Arial"/>
                <a:cs typeface="Arial"/>
              </a:rPr>
              <a:t>неподвижна координатна система</a:t>
            </a:r>
            <a:endParaRPr/>
          </a:p>
          <a:p>
            <a:pPr>
              <a:buFont typeface="Wingdings"/>
              <a:buChar char="q"/>
              <a:defRPr/>
            </a:pPr>
            <a:r>
              <a:rPr lang="en-US" sz="1800">
                <a:latin typeface="Arial"/>
                <a:cs typeface="Arial"/>
              </a:rPr>
              <a:t>q – </a:t>
            </a:r>
            <a:r>
              <a:rPr lang="bg-BG" sz="1800">
                <a:latin typeface="Arial"/>
                <a:cs typeface="Arial"/>
              </a:rPr>
              <a:t>подвижно тяло</a:t>
            </a:r>
            <a:endParaRPr/>
          </a:p>
          <a:p>
            <a:pPr>
              <a:buFont typeface="Wingdings"/>
              <a:buChar char="q"/>
              <a:defRPr/>
            </a:pPr>
            <a:r>
              <a:rPr lang="bg-BG" sz="1800">
                <a:latin typeface="Arial"/>
                <a:cs typeface="Arial"/>
              </a:rPr>
              <a:t>А</a:t>
            </a:r>
            <a:r>
              <a:rPr lang="en-US" sz="1800">
                <a:latin typeface="Arial"/>
                <a:cs typeface="Arial"/>
              </a:rPr>
              <a:t>x’y’z</a:t>
            </a:r>
            <a:r>
              <a:rPr lang="en-US" sz="1800">
                <a:latin typeface="Arial"/>
                <a:cs typeface="Arial"/>
              </a:rPr>
              <a:t>’ – </a:t>
            </a:r>
            <a:r>
              <a:rPr lang="bg-BG" sz="1800">
                <a:latin typeface="Arial"/>
                <a:cs typeface="Arial"/>
              </a:rPr>
              <a:t>подвижна координатна система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6</a:t>
            </a:fld>
            <a:endParaRPr lang="bg-BG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57200" y="681626"/>
            <a:ext cx="7514212" cy="380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 bwMode="auto">
          <a:xfrm>
            <a:off x="2786050" y="4000504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bg-BG">
                <a:latin typeface="Arial"/>
              </a:rPr>
              <a:t>а)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6572264" y="3929066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bg-BG"/>
              <a:t>б)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5531030" y="5653306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bg-BG" sz="1600">
                <a:solidFill>
                  <a:srgbClr val="C00000"/>
                </a:solidFill>
                <a:latin typeface="Arial"/>
              </a:rPr>
              <a:t>Следва видео</a:t>
            </a:r>
            <a:r>
              <a:rPr lang="en-US" sz="1600">
                <a:solidFill>
                  <a:srgbClr val="C00000"/>
                </a:solidFill>
                <a:latin typeface="Arial"/>
              </a:rPr>
              <a:t> </a:t>
            </a:r>
            <a:r>
              <a:rPr lang="bg-BG" sz="1600">
                <a:solidFill>
                  <a:srgbClr val="C00000"/>
                </a:solidFill>
                <a:latin typeface="Arial"/>
              </a:rPr>
              <a:t>на механизъм със сложно движение:</a:t>
            </a:r>
            <a:endParaRPr lang="en-US" sz="1600">
              <a:solidFill>
                <a:srgbClr val="C00000"/>
              </a:solidFill>
              <a:latin typeface="Arial"/>
            </a:endParaRPr>
          </a:p>
        </p:txBody>
      </p:sp>
      <p:pic>
        <p:nvPicPr>
          <p:cNvPr id="11" name="Picture 10" descr="Logo-TU-blue-3D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51520" y="101587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7</a:t>
            </a:fld>
            <a:endParaRPr lang="bg-BG"/>
          </a:p>
        </p:txBody>
      </p:sp>
      <p:pic>
        <p:nvPicPr>
          <p:cNvPr id="5" name="Picture 4" descr="Logo-TU-blue-3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23528" y="188640"/>
            <a:ext cx="7143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cycl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/>
        </p:blipFill>
        <p:spPr bwMode="auto">
          <a:xfrm>
            <a:off x="1187624" y="332655"/>
            <a:ext cx="7272808" cy="595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27584" y="153497"/>
            <a:ext cx="8229600" cy="699790"/>
          </a:xfrm>
        </p:spPr>
        <p:txBody>
          <a:bodyPr/>
          <a:lstStyle/>
          <a:p>
            <a:pPr>
              <a:defRPr/>
            </a:pPr>
            <a:r>
              <a:rPr lang="bg-BG" sz="3200">
                <a:solidFill>
                  <a:srgbClr val="C00000"/>
                </a:solidFill>
                <a:latin typeface="Arial"/>
                <a:cs typeface="Arial"/>
              </a:rPr>
              <a:t>Шарнирен четиризвенен механизъм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8</a:t>
            </a:fld>
            <a:endParaRPr lang="bg-BG"/>
          </a:p>
        </p:txBody>
      </p:sp>
      <p:sp>
        <p:nvSpPr>
          <p:cNvPr id="7" name="TextBox 6"/>
          <p:cNvSpPr txBox="1"/>
          <p:nvPr/>
        </p:nvSpPr>
        <p:spPr bwMode="auto">
          <a:xfrm>
            <a:off x="251520" y="899672"/>
            <a:ext cx="861648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bg-BG" sz="1600"/>
              <a:t>Чрез шарнирния четиризвенник въртеливото движение на началното </a:t>
            </a:r>
            <a:r>
              <a:rPr lang="bg-BG" sz="1600"/>
              <a:t>звено </a:t>
            </a:r>
            <a:r>
              <a:rPr lang="bg-BG" sz="1600"/>
              <a:t>се преобразува във въртеливо или колебателно движение на </a:t>
            </a:r>
            <a:r>
              <a:rPr lang="bg-BG" sz="1600"/>
              <a:t>кобилицата (крайното звено.</a:t>
            </a:r>
            <a:endParaRPr lang="en-US" sz="1600"/>
          </a:p>
          <a:p>
            <a:pPr>
              <a:defRPr/>
            </a:pPr>
            <a:endParaRPr lang="bg-BG" sz="1600"/>
          </a:p>
          <a:p>
            <a:pPr>
              <a:defRPr/>
            </a:pPr>
            <a:r>
              <a:rPr lang="en-US" sz="700" u="sng">
                <a:hlinkClick r:id="rId3" tooltip="https://www.youtube.com/watch?v=wWvB3lNYXB0&amp;list=PL12jyVFswi1g6MCka4upGplXqxBIkOgdA&amp;index=12"/>
              </a:rPr>
              <a:t>https://</a:t>
            </a:r>
            <a:r>
              <a:rPr lang="en-US" sz="700" u="sng">
                <a:hlinkClick r:id="rId3" tooltip="https://www.youtube.com/watch?v=wWvB3lNYXB0&amp;list=PL12jyVFswi1g6MCka4upGplXqxBIkOgdA&amp;index=12"/>
              </a:rPr>
              <a:t>www.youtube.com/watch?v=wWvB3lNYXB0&amp;list=PL12jyVFswi1g6MCka4upGplXqxBIkOgdA&amp;index=12</a:t>
            </a:r>
            <a:r>
              <a:rPr lang="en-US" sz="700"/>
              <a:t> </a:t>
            </a:r>
            <a:r>
              <a:rPr lang="en-US" sz="700" u="sng">
                <a:hlinkClick r:id="rId4" tooltip="https://www.youtube.com/watch?v=wIS1W6JQQUE&amp;list=PL12jyVFswi1g6MCka4upGplXqxBIkOgdA&amp;index=22"/>
              </a:rPr>
              <a:t>https</a:t>
            </a:r>
            <a:r>
              <a:rPr lang="en-US" sz="700" u="sng">
                <a:hlinkClick r:id="rId4" tooltip="https://www.youtube.com/watch?v=wIS1W6JQQUE&amp;list=PL12jyVFswi1g6MCka4upGplXqxBIkOgdA&amp;index=22"/>
              </a:rPr>
              <a:t>://</a:t>
            </a:r>
            <a:r>
              <a:rPr lang="en-US" sz="700" u="sng">
                <a:hlinkClick r:id="rId4" tooltip="https://www.youtube.com/watch?v=wIS1W6JQQUE&amp;list=PL12jyVFswi1g6MCka4upGplXqxBIkOgdA&amp;index=22"/>
              </a:rPr>
              <a:t>www.youtube.com/watch?v=wIS1W6JQQUE&amp;list=PL12jyVFswi1g6MCka4upGplXqxBIkOgdA&amp;index=22</a:t>
            </a:r>
            <a:endParaRPr lang="bg-BG" sz="7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84168" y="2196009"/>
            <a:ext cx="2783832" cy="1859622"/>
          </a:xfrm>
          <a:prstGeom prst="rect">
            <a:avLst/>
          </a:prstGeom>
        </p:spPr>
      </p:pic>
      <p:pic>
        <p:nvPicPr>
          <p:cNvPr id="3" name="Четиризвенен Шарнирен Механизъм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6"/>
          <a:stretch/>
        </p:blipFill>
        <p:spPr bwMode="auto">
          <a:xfrm>
            <a:off x="323527" y="2204864"/>
            <a:ext cx="5609423" cy="4104456"/>
          </a:xfrm>
          <a:prstGeom prst="rect">
            <a:avLst/>
          </a:prstGeom>
        </p:spPr>
      </p:pic>
      <p:pic>
        <p:nvPicPr>
          <p:cNvPr id="11" name="Picture 10" descr="Logo-TU-blue-3D"/>
          <p:cNvPicPr>
            <a:picLocks noChangeAspect="1" noChangeArrowheads="1"/>
          </p:cNvPicPr>
          <p:nvPr/>
        </p:nvPicPr>
        <p:blipFill>
          <a:blip r:embed="rId9"/>
          <a:stretch/>
        </p:blipFill>
        <p:spPr bwMode="auto">
          <a:xfrm>
            <a:off x="539552" y="150962"/>
            <a:ext cx="7143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 descr="http://4.bp.blogspot.com/-f2G-UbcdjfE/VcItPBUqVJI/AAAAAAAAAhI/lpoJ_XqH2oY/s1600/Four-bar-mechanism-componen.png"/>
          <p:cNvPicPr>
            <a:picLocks noChangeAspect="1" noChangeArrowheads="1"/>
          </p:cNvPicPr>
          <p:nvPr/>
        </p:nvPicPr>
        <p:blipFill>
          <a:blip r:embed="rId10"/>
          <a:stretch/>
        </p:blipFill>
        <p:spPr bwMode="auto">
          <a:xfrm>
            <a:off x="6084168" y="4055631"/>
            <a:ext cx="2849297" cy="225368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155858"/>
            <a:ext cx="8229600" cy="529147"/>
          </a:xfrm>
        </p:spPr>
        <p:txBody>
          <a:bodyPr/>
          <a:lstStyle/>
          <a:p>
            <a:pPr>
              <a:defRPr/>
            </a:pPr>
            <a:r>
              <a:rPr lang="bg-BG" sz="3200">
                <a:solidFill>
                  <a:srgbClr val="C00000"/>
                </a:solidFill>
                <a:latin typeface="Arial"/>
                <a:cs typeface="Arial"/>
              </a:rPr>
              <a:t>Коляно-мотовилков механизъм</a:t>
            </a:r>
            <a:endParaRPr lang="bg-BG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117848" y="844315"/>
            <a:ext cx="8568952" cy="4971256"/>
          </a:xfrm>
        </p:spPr>
        <p:txBody>
          <a:bodyPr/>
          <a:lstStyle/>
          <a:p>
            <a:pPr>
              <a:buFont typeface="Wingdings"/>
              <a:buChar char="Ø"/>
              <a:defRPr/>
            </a:pPr>
            <a:r>
              <a:rPr lang="bg-BG" sz="1600">
                <a:solidFill>
                  <a:srgbClr val="333399"/>
                </a:solidFill>
                <a:latin typeface="Arial"/>
                <a:cs typeface="Arial"/>
              </a:rPr>
              <a:t>Коляно-мотовилковият</a:t>
            </a:r>
            <a:r>
              <a:rPr lang="bg-BG" sz="1600">
                <a:latin typeface="Arial"/>
                <a:cs typeface="Arial"/>
              </a:rPr>
              <a:t> механизъм се използва за преобразуване на въртеливото движение на звеното 1 в постъпателно на звеното 3 и обратно.</a:t>
            </a:r>
            <a:endParaRPr/>
          </a:p>
          <a:p>
            <a:pPr>
              <a:buFont typeface="Wingdings"/>
              <a:buChar char="Ø"/>
              <a:defRPr/>
            </a:pPr>
            <a:r>
              <a:rPr lang="en-US" sz="1000" u="sng">
                <a:latin typeface="Arial"/>
                <a:cs typeface="Arial"/>
                <a:hlinkClick r:id="rId3" tooltip="https://www.youtube.com/watch?v=3zpDGtiJoaM&amp;list=PL12jyVFswi1g6MCka4upGplXqxBIkOgdA&amp;index=26"/>
              </a:rPr>
              <a:t>https://</a:t>
            </a:r>
            <a:r>
              <a:rPr lang="en-US" sz="1000" u="sng">
                <a:latin typeface="Arial"/>
                <a:cs typeface="Arial"/>
                <a:hlinkClick r:id="rId3" tooltip="https://www.youtube.com/watch?v=3zpDGtiJoaM&amp;list=PL12jyVFswi1g6MCka4upGplXqxBIkOgdA&amp;index=26"/>
              </a:rPr>
              <a:t>www.youtube.com/watch?v=3zpDGtiJoaM&amp;list=PL12jyVFswi1g6MCka4upGplXqxBIkOgdA&amp;index=26</a:t>
            </a:r>
            <a:endParaRPr lang="bg-BG" sz="100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FE999D1-F9A4-4778-B8C7-0170286633BE}" type="slidenum">
              <a:rPr lang="bg-BG"/>
              <a:t>9</a:t>
            </a:fld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22311" y="1714412"/>
            <a:ext cx="5965974" cy="19049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6492748" y="1642381"/>
            <a:ext cx="19568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bg-BG">
                <a:solidFill>
                  <a:srgbClr val="C00000"/>
                </a:solidFill>
              </a:rPr>
              <a:t>Недостатъци: </a:t>
            </a:r>
            <a:endParaRPr/>
          </a:p>
          <a:p>
            <a:pPr marL="285750" indent="-285750">
              <a:buFont typeface="Wingdings"/>
              <a:buChar char="ü"/>
              <a:defRPr/>
            </a:pPr>
            <a:r>
              <a:rPr lang="bg-BG"/>
              <a:t>променлива скорост на крайното звено, която се променя от 0 до </a:t>
            </a:r>
            <a:r>
              <a:rPr lang="en-US"/>
              <a:t>Vmax </a:t>
            </a:r>
            <a:r>
              <a:rPr lang="bg-BG"/>
              <a:t>и след това отново става 0</a:t>
            </a:r>
            <a:r>
              <a:rPr lang="bg-BG"/>
              <a:t>;</a:t>
            </a:r>
            <a:endParaRPr lang="bg-BG"/>
          </a:p>
        </p:txBody>
      </p:sp>
      <p:pic>
        <p:nvPicPr>
          <p:cNvPr id="9" name="Коляно-мотовилков Механизъм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5"/>
          <a:stretch/>
        </p:blipFill>
        <p:spPr bwMode="auto">
          <a:xfrm>
            <a:off x="299882" y="3789040"/>
            <a:ext cx="5136214" cy="28891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829622" y="4535375"/>
            <a:ext cx="30106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/>
            </a:pPr>
            <a:r>
              <a:rPr lang="bg-BG"/>
              <a:t>сравнително ограничен работен ход</a:t>
            </a:r>
            <a:r>
              <a:rPr lang="bg-BG"/>
              <a:t>;</a:t>
            </a:r>
            <a:endParaRPr lang="bg-BG"/>
          </a:p>
          <a:p>
            <a:pPr marL="285750" indent="-285750">
              <a:buFont typeface="Wingdings"/>
              <a:buChar char="ü"/>
              <a:defRPr/>
            </a:pPr>
            <a:r>
              <a:rPr lang="bg-BG"/>
              <a:t>невъзможност за намаляване времето за извършване на обратния „празен“ ход.</a:t>
            </a:r>
            <a:endParaRPr/>
          </a:p>
        </p:txBody>
      </p:sp>
      <p:pic>
        <p:nvPicPr>
          <p:cNvPr id="11" name="Picture 10" descr="Logo-TU-blue-3D"/>
          <p:cNvPicPr>
            <a:picLocks noChangeAspect="1" noChangeArrowheads="1"/>
          </p:cNvPicPr>
          <p:nvPr/>
        </p:nvPicPr>
        <p:blipFill>
          <a:blip r:embed="rId8"/>
          <a:stretch/>
        </p:blipFill>
        <p:spPr bwMode="auto">
          <a:xfrm>
            <a:off x="683568" y="104513"/>
            <a:ext cx="714380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lit">
  <a:themeElements>
    <a:clrScheme name="Slit 9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66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B8E2FF"/>
      </a:accent5>
      <a:accent6>
        <a:srgbClr val="8A8AE7"/>
      </a:accent6>
      <a:hlink>
        <a:srgbClr val="3333CC"/>
      </a:hlink>
      <a:folHlink>
        <a:srgbClr val="008080"/>
      </a:folHlink>
    </a:clrScheme>
    <a:fontScheme name="Slit">
      <a:majorFont>
        <a:latin typeface="Tahoma"/>
        <a:ea typeface="Arial"/>
        <a:cs typeface="Arial"/>
      </a:majorFont>
      <a:minorFont>
        <a:latin typeface="Tahoma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lit 1">
        <a:dk1>
          <a:srgbClr val="8C0000"/>
        </a:dk1>
        <a:lt1>
          <a:srgbClr val="FFFFFF"/>
        </a:lt1>
        <a:dk2>
          <a:srgbClr val="720000"/>
        </a:dk2>
        <a:lt2>
          <a:srgbClr val="FFFFCC"/>
        </a:lt2>
        <a:accent1>
          <a:srgbClr val="FF3300"/>
        </a:accent1>
        <a:accent2>
          <a:srgbClr val="BE7960"/>
        </a:accent2>
        <a:accent3>
          <a:srgbClr val="BCAAAA"/>
        </a:accent3>
        <a:accent4>
          <a:srgbClr val="DADADA"/>
        </a:accent4>
        <a:accent5>
          <a:srgbClr val="FFADAA"/>
        </a:accent5>
        <a:accent6>
          <a:srgbClr val="AC6D56"/>
        </a:accent6>
        <a:hlink>
          <a:srgbClr val="FFCC66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2">
        <a:dk1>
          <a:srgbClr val="674E2F"/>
        </a:dk1>
        <a:lt1>
          <a:srgbClr val="FFFFFF"/>
        </a:lt1>
        <a:dk2>
          <a:srgbClr val="533F27"/>
        </a:dk2>
        <a:lt2>
          <a:srgbClr val="D8B274"/>
        </a:lt2>
        <a:accent1>
          <a:srgbClr val="CC990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E2CAAA"/>
        </a:accent5>
        <a:accent6>
          <a:srgbClr val="81552A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3">
        <a:dk1>
          <a:srgbClr val="646464"/>
        </a:dk1>
        <a:lt1>
          <a:srgbClr val="FFFFFF"/>
        </a:lt1>
        <a:dk2>
          <a:srgbClr val="545454"/>
        </a:dk2>
        <a:lt2>
          <a:srgbClr val="D4D4CE"/>
        </a:lt2>
        <a:accent1>
          <a:srgbClr val="49747D"/>
        </a:accent1>
        <a:accent2>
          <a:srgbClr val="8F9699"/>
        </a:accent2>
        <a:accent3>
          <a:srgbClr val="B3B3B3"/>
        </a:accent3>
        <a:accent4>
          <a:srgbClr val="DADADA"/>
        </a:accent4>
        <a:accent5>
          <a:srgbClr val="B1BCBF"/>
        </a:accent5>
        <a:accent6>
          <a:srgbClr val="81878A"/>
        </a:accent6>
        <a:hlink>
          <a:srgbClr val="8DC4D7"/>
        </a:hlink>
        <a:folHlink>
          <a:srgbClr val="7FB97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4">
        <a:dk1>
          <a:srgbClr val="3A7400"/>
        </a:dk1>
        <a:lt1>
          <a:srgbClr val="FFFFFF"/>
        </a:lt1>
        <a:dk2>
          <a:srgbClr val="2E5C00"/>
        </a:dk2>
        <a:lt2>
          <a:srgbClr val="FFFFFF"/>
        </a:lt2>
        <a:accent1>
          <a:srgbClr val="79CA02"/>
        </a:accent1>
        <a:accent2>
          <a:srgbClr val="008080"/>
        </a:accent2>
        <a:accent3>
          <a:srgbClr val="ADB5AA"/>
        </a:accent3>
        <a:accent4>
          <a:srgbClr val="DADADA"/>
        </a:accent4>
        <a:accent5>
          <a:srgbClr val="BEE1AA"/>
        </a:accent5>
        <a:accent6>
          <a:srgbClr val="007373"/>
        </a:accent6>
        <a:hlink>
          <a:srgbClr val="A8DE0E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5">
        <a:dk1>
          <a:srgbClr val="008885"/>
        </a:dk1>
        <a:lt1>
          <a:srgbClr val="FFFFFF"/>
        </a:lt1>
        <a:dk2>
          <a:srgbClr val="007572"/>
        </a:dk2>
        <a:lt2>
          <a:srgbClr val="FFFF99"/>
        </a:lt2>
        <a:accent1>
          <a:srgbClr val="33CCCC"/>
        </a:accent1>
        <a:accent2>
          <a:srgbClr val="6D6FC7"/>
        </a:accent2>
        <a:accent3>
          <a:srgbClr val="AABDBC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FFFFCC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6">
        <a:dk1>
          <a:srgbClr val="0000AC"/>
        </a:dk1>
        <a:lt1>
          <a:srgbClr val="FFFFFF"/>
        </a:lt1>
        <a:dk2>
          <a:srgbClr val="000086"/>
        </a:dk2>
        <a:lt2>
          <a:srgbClr val="CCFFFF"/>
        </a:lt2>
        <a:accent1>
          <a:srgbClr val="0099FF"/>
        </a:accent1>
        <a:accent2>
          <a:srgbClr val="00B000"/>
        </a:accent2>
        <a:accent3>
          <a:srgbClr val="AAAAC3"/>
        </a:accent3>
        <a:accent4>
          <a:srgbClr val="DADADA"/>
        </a:accent4>
        <a:accent5>
          <a:srgbClr val="AACAFF"/>
        </a:accent5>
        <a:accent6>
          <a:srgbClr val="009F00"/>
        </a:accent6>
        <a:hlink>
          <a:srgbClr val="FFE701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7">
        <a:dk1>
          <a:srgbClr val="7474A2"/>
        </a:dk1>
        <a:lt1>
          <a:srgbClr val="FFFFFF"/>
        </a:lt1>
        <a:dk2>
          <a:srgbClr val="5E5E8E"/>
        </a:dk2>
        <a:lt2>
          <a:srgbClr val="D1D1DF"/>
        </a:lt2>
        <a:accent1>
          <a:srgbClr val="CC66FF"/>
        </a:accent1>
        <a:accent2>
          <a:srgbClr val="6666FF"/>
        </a:accent2>
        <a:accent3>
          <a:srgbClr val="B6B6C6"/>
        </a:accent3>
        <a:accent4>
          <a:srgbClr val="DADADA"/>
        </a:accent4>
        <a:accent5>
          <a:srgbClr val="E2B8FF"/>
        </a:accent5>
        <a:accent6>
          <a:srgbClr val="5C5CE7"/>
        </a:accent6>
        <a:hlink>
          <a:srgbClr val="FFCC99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t 8">
        <a:dk1>
          <a:srgbClr val="000000"/>
        </a:dk1>
        <a:lt1>
          <a:srgbClr val="D0DAE2"/>
        </a:lt1>
        <a:dk2>
          <a:srgbClr val="000000"/>
        </a:dk2>
        <a:lt2>
          <a:srgbClr val="E7EDF1"/>
        </a:lt2>
        <a:accent1>
          <a:srgbClr val="33CCCC"/>
        </a:accent1>
        <a:accent2>
          <a:srgbClr val="0099CC"/>
        </a:accent2>
        <a:accent3>
          <a:srgbClr val="E4EAEE"/>
        </a:accent3>
        <a:accent4>
          <a:srgbClr val="000000"/>
        </a:accent4>
        <a:accent5>
          <a:srgbClr val="ADE2E2"/>
        </a:accent5>
        <a:accent6>
          <a:srgbClr val="008AB9"/>
        </a:accent6>
        <a:hlink>
          <a:srgbClr val="3333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t 9">
        <a:dk1>
          <a:srgbClr val="000000"/>
        </a:dk1>
        <a:lt1>
          <a:srgbClr val="FFFFFF"/>
        </a:lt1>
        <a:dk2>
          <a:srgbClr val="000000"/>
        </a:dk2>
        <a:lt2>
          <a:srgbClr val="E6E6E6"/>
        </a:lt2>
        <a:accent1>
          <a:srgbClr val="66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8A8AE7"/>
        </a:accent6>
        <a:hlink>
          <a:srgbClr val="3333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Slit</Template>
  <TotalTime>0</TotalTime>
  <Words>0</Words>
  <Application>ONLYOFFICE/7.5.1.23</Application>
  <DocSecurity>0</DocSecurity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Toshiba</dc:creator>
  <cp:keywords/>
  <dc:description/>
  <dc:identifier/>
  <dc:language/>
  <cp:lastModifiedBy/>
  <cp:revision>740</cp:revision>
  <dcterms:created xsi:type="dcterms:W3CDTF">2016-03-18T09:25:41Z</dcterms:created>
  <dcterms:modified xsi:type="dcterms:W3CDTF">2023-12-12T19:23:19Z</dcterms:modified>
  <cp:category/>
  <cp:contentStatus/>
  <cp:version/>
</cp:coreProperties>
</file>